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6" roundtripDataSignature="AMtx7mi8dQ4oUTDq3M81bDWJaO/buLPRe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14" Type="http://schemas.openxmlformats.org/officeDocument/2006/relationships/slide" Target="slides/slide10.xml"/><Relationship Id="rId36" Type="http://customschemas.google.com/relationships/presentationmetadata" Target="meta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35.png>
</file>

<file path=ppt/media/image36.gif>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a264c5d9f9_0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9" name="Google Shape;159;ga264c5d9f9_0_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60" name="Google Shape;160;ga264c5d9f9_0_3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a264c5d9f9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0" name="Google Shape;170;ga264c5d9f9_0_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71" name="Google Shape;171;ga264c5d9f9_0_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a264c5d9f9_0_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8" name="Google Shape;178;ga264c5d9f9_0_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79" name="Google Shape;179;ga264c5d9f9_0_5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a264c5d9f9_0_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4" name="Google Shape;184;ga264c5d9f9_0_6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85" name="Google Shape;185;ga264c5d9f9_0_6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a264c5d9f9_0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6" name="Google Shape;196;ga264c5d9f9_0_7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97" name="Google Shape;197;ga264c5d9f9_0_7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a264c5d9f9_0_1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6" name="Google Shape;236;ga264c5d9f9_0_1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237" name="Google Shape;237;ga264c5d9f9_0_15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a264c5d9f9_0_1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3" name="Google Shape;253;ga264c5d9f9_0_15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254" name="Google Shape;254;ga264c5d9f9_0_15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a264c5d9f9_0_2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9" name="Google Shape;259;ga264c5d9f9_0_20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260" name="Google Shape;260;ga264c5d9f9_0_20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a264c5d9f9_0_2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8" name="Google Shape;268;ga264c5d9f9_0_2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269" name="Google Shape;269;ga264c5d9f9_0_21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a264c5d9f9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4" name="Google Shape;274;ga264c5d9f9_0_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275" name="Google Shape;275;ga264c5d9f9_0_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 name="Google Shape;9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93" name="Google Shape;93;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a264c5d9f9_0_2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3" name="Google Shape;283;ga264c5d9f9_0_23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284" name="Google Shape;284;ga264c5d9f9_0_23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a264c5d9f9_0_2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2" name="Google Shape;292;ga264c5d9f9_0_2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293" name="Google Shape;293;ga264c5d9f9_0_2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a264c5d9f9_0_2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9" name="Google Shape;299;ga264c5d9f9_0_2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00" name="Google Shape;300;ga264c5d9f9_0_2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a264c5d9f9_0_2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ga264c5d9f9_0_25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07" name="Google Shape;307;ga264c5d9f9_0_25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a264c5d9f9_0_2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6" name="Google Shape;316;ga264c5d9f9_0_26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17" name="Google Shape;317;ga264c5d9f9_0_26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a264c5d9f9_0_2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2" name="Google Shape;322;ga264c5d9f9_0_27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23" name="Google Shape;323;ga264c5d9f9_0_27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a264c5d9f9_0_2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3" name="Google Shape;333;ga264c5d9f9_0_28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34" name="Google Shape;334;ga264c5d9f9_0_28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a264c5d9f9_0_3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0" name="Google Shape;340;ga264c5d9f9_0_30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41" name="Google Shape;341;ga264c5d9f9_0_30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a271b82bae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8" name="Google Shape;348;ga271b82bae_0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49" name="Google Shape;349;ga271b82bae_0_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a271b82bae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0" name="Google Shape;360;ga271b82bae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61" name="Google Shape;361;ga271b82bae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a264c5d9f9_0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 name="Google Shape;99;ga264c5d9f9_0_4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00" name="Google Shape;100;ga264c5d9f9_0_4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a264c5d9f9_0_3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9" name="Google Shape;369;ga264c5d9f9_0_3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70" name="Google Shape;370;ga264c5d9f9_0_34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6" name="Google Shape;376;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77" name="Google Shape;377;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7" name="Google Shape;107;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08" name="Google Shape;108;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264c5d9f9_0_3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 name="Google Shape;115;ga264c5d9f9_0_3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16" name="Google Shape;116;ga264c5d9f9_0_32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a264c5d9f9_0_3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 name="Google Shape;122;ga264c5d9f9_0_3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23" name="Google Shape;123;ga264c5d9f9_0_3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a264c5d9f9_0_3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 name="Google Shape;130;ga264c5d9f9_0_33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31" name="Google Shape;131;ga264c5d9f9_0_33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ad68aded5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gad68aded55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43" name="Google Shape;143;gad68aded55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a264c5d9f9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ga264c5d9f9_0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49" name="Google Shape;149;ga264c5d9f9_0_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5" name="Shape 15"/>
        <p:cNvGrpSpPr/>
        <p:nvPr/>
      </p:nvGrpSpPr>
      <p:grpSpPr>
        <a:xfrm>
          <a:off x="0" y="0"/>
          <a:ext cx="0" cy="0"/>
          <a:chOff x="0" y="0"/>
          <a:chExt cx="0" cy="0"/>
        </a:xfrm>
      </p:grpSpPr>
      <p:sp>
        <p:nvSpPr>
          <p:cNvPr id="16" name="Google Shape;16;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8" name="Google Shape;18;p1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9" name="Google Shape;19;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6"/>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5" name="Google Shape;75;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7"/>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7"/>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1" name="Google Shape;81;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 name="Shape 22"/>
        <p:cNvGrpSpPr/>
        <p:nvPr/>
      </p:nvGrpSpPr>
      <p:grpSpPr>
        <a:xfrm>
          <a:off x="0" y="0"/>
          <a:ext cx="0" cy="0"/>
          <a:chOff x="0" y="0"/>
          <a:chExt cx="0" cy="0"/>
        </a:xfrm>
      </p:grpSpPr>
      <p:sp>
        <p:nvSpPr>
          <p:cNvPr id="23" name="Google Shape;23;p1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18"/>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25" name="Google Shape;25;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1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1" name="Google Shape;31;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2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2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sz="24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37" name="Google Shape;37;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1"/>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1"/>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3" name="Google Shape;43;p21"/>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4" name="Google Shape;44;p21"/>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5" name="Google Shape;45;p21"/>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6" name="Google Shape;46;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lt1"/>
              </a:buClr>
              <a:buSzPts val="3200"/>
              <a:buChar char="•"/>
              <a:defRPr sz="3200"/>
            </a:lvl1pPr>
            <a:lvl2pPr indent="-406400" lvl="1" marL="914400" algn="l">
              <a:lnSpc>
                <a:spcPct val="90000"/>
              </a:lnSpc>
              <a:spcBef>
                <a:spcPts val="500"/>
              </a:spcBef>
              <a:spcAft>
                <a:spcPts val="0"/>
              </a:spcAft>
              <a:buClr>
                <a:schemeClr val="lt1"/>
              </a:buClr>
              <a:buSzPts val="2800"/>
              <a:buChar char="•"/>
              <a:defRPr sz="2800"/>
            </a:lvl2pPr>
            <a:lvl3pPr indent="-381000" lvl="2" marL="1371600" algn="l">
              <a:lnSpc>
                <a:spcPct val="90000"/>
              </a:lnSpc>
              <a:spcBef>
                <a:spcPts val="500"/>
              </a:spcBef>
              <a:spcAft>
                <a:spcPts val="0"/>
              </a:spcAft>
              <a:buClr>
                <a:schemeClr val="lt1"/>
              </a:buClr>
              <a:buSzPts val="2400"/>
              <a:buChar char="•"/>
              <a:defRPr sz="2400"/>
            </a:lvl3pPr>
            <a:lvl4pPr indent="-355600" lvl="3" marL="1828800" algn="l">
              <a:lnSpc>
                <a:spcPct val="90000"/>
              </a:lnSpc>
              <a:spcBef>
                <a:spcPts val="500"/>
              </a:spcBef>
              <a:spcAft>
                <a:spcPts val="0"/>
              </a:spcAft>
              <a:buClr>
                <a:schemeClr val="lt1"/>
              </a:buClr>
              <a:buSzPts val="2000"/>
              <a:buChar char="•"/>
              <a:defRPr sz="2000"/>
            </a:lvl4pPr>
            <a:lvl5pPr indent="-355600" lvl="4" marL="2286000" algn="l">
              <a:lnSpc>
                <a:spcPct val="90000"/>
              </a:lnSpc>
              <a:spcBef>
                <a:spcPts val="500"/>
              </a:spcBef>
              <a:spcAft>
                <a:spcPts val="0"/>
              </a:spcAft>
              <a:buClr>
                <a:schemeClr val="lt1"/>
              </a:buClr>
              <a:buSzPts val="2000"/>
              <a:buChar char="•"/>
              <a:defRPr sz="20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61" name="Google Shape;61;p2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2" name="Google Shape;62;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5"/>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lt1"/>
              </a:buClr>
              <a:buSzPts val="3200"/>
              <a:buFont typeface="Arial"/>
              <a:buNone/>
              <a:defRPr b="0" i="0" sz="3200" u="none" cap="none" strike="noStrike">
                <a:solidFill>
                  <a:schemeClr val="lt1"/>
                </a:solidFill>
                <a:latin typeface="Calibri"/>
                <a:ea typeface="Calibri"/>
                <a:cs typeface="Calibri"/>
                <a:sym typeface="Calibri"/>
              </a:defRPr>
            </a:lvl1pPr>
            <a:lvl2pPr lvl="1" marR="0" rtl="0" algn="l">
              <a:lnSpc>
                <a:spcPct val="90000"/>
              </a:lnSpc>
              <a:spcBef>
                <a:spcPts val="500"/>
              </a:spcBef>
              <a:spcAft>
                <a:spcPts val="0"/>
              </a:spcAft>
              <a:buClr>
                <a:schemeClr val="lt1"/>
              </a:buClr>
              <a:buSzPts val="2800"/>
              <a:buFont typeface="Arial"/>
              <a:buNone/>
              <a:defRPr b="0" i="0" sz="2800" u="none" cap="none" strike="noStrike">
                <a:solidFill>
                  <a:schemeClr val="lt1"/>
                </a:solidFill>
                <a:latin typeface="Calibri"/>
                <a:ea typeface="Calibri"/>
                <a:cs typeface="Calibri"/>
                <a:sym typeface="Calibri"/>
              </a:defRPr>
            </a:lvl2pPr>
            <a:lvl3pPr lvl="2" marR="0" rtl="0" algn="l">
              <a:lnSpc>
                <a:spcPct val="90000"/>
              </a:lnSpc>
              <a:spcBef>
                <a:spcPts val="500"/>
              </a:spcBef>
              <a:spcAft>
                <a:spcPts val="0"/>
              </a:spcAft>
              <a:buClr>
                <a:schemeClr val="lt1"/>
              </a:buClr>
              <a:buSzPts val="2400"/>
              <a:buFont typeface="Arial"/>
              <a:buNone/>
              <a:defRPr b="0" i="0" sz="2400" u="none" cap="none" strike="noStrike">
                <a:solidFill>
                  <a:schemeClr val="lt1"/>
                </a:solidFill>
                <a:latin typeface="Calibri"/>
                <a:ea typeface="Calibri"/>
                <a:cs typeface="Calibri"/>
                <a:sym typeface="Calibri"/>
              </a:defRPr>
            </a:lvl3pPr>
            <a:lvl4pPr lvl="3"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alibri"/>
                <a:ea typeface="Calibri"/>
                <a:cs typeface="Calibri"/>
                <a:sym typeface="Calibri"/>
              </a:defRPr>
            </a:lvl4pPr>
            <a:lvl5pPr lvl="4"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alibri"/>
                <a:ea typeface="Calibri"/>
                <a:cs typeface="Calibri"/>
                <a:sym typeface="Calibri"/>
              </a:defRPr>
            </a:lvl5pPr>
            <a:lvl6pPr lvl="5"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alibri"/>
                <a:ea typeface="Calibri"/>
                <a:cs typeface="Calibri"/>
                <a:sym typeface="Calibri"/>
              </a:defRPr>
            </a:lvl6pPr>
            <a:lvl7pPr lvl="6"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alibri"/>
                <a:ea typeface="Calibri"/>
                <a:cs typeface="Calibri"/>
                <a:sym typeface="Calibri"/>
              </a:defRPr>
            </a:lvl7pPr>
            <a:lvl8pPr lvl="7"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alibri"/>
                <a:ea typeface="Calibri"/>
                <a:cs typeface="Calibri"/>
                <a:sym typeface="Calibri"/>
              </a:defRPr>
            </a:lvl8pPr>
            <a:lvl9pPr lvl="8"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alibri"/>
                <a:ea typeface="Calibri"/>
                <a:cs typeface="Calibri"/>
                <a:sym typeface="Calibri"/>
              </a:defRPr>
            </a:lvl9pPr>
          </a:lstStyle>
          <a:p/>
        </p:txBody>
      </p:sp>
      <p:sp>
        <p:nvSpPr>
          <p:cNvPr id="68" name="Google Shape;68;p25"/>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9" name="Google Shape;69;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12" name="Google Shape;12;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3" name="Google Shape;13;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4" name="Google Shape;14;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Calibri"/>
                <a:ea typeface="Calibri"/>
                <a:cs typeface="Calibri"/>
                <a:sym typeface="Calibri"/>
              </a:defRPr>
            </a:lvl1pPr>
            <a:lvl2pPr indent="0" lvl="1" marL="0" marR="0" rtl="0" algn="r">
              <a:spcBef>
                <a:spcPts val="0"/>
              </a:spcBef>
              <a:buNone/>
              <a:defRPr b="0" i="0" sz="1200" u="none" cap="none" strike="noStrike">
                <a:solidFill>
                  <a:schemeClr val="lt1"/>
                </a:solidFill>
                <a:latin typeface="Calibri"/>
                <a:ea typeface="Calibri"/>
                <a:cs typeface="Calibri"/>
                <a:sym typeface="Calibri"/>
              </a:defRPr>
            </a:lvl2pPr>
            <a:lvl3pPr indent="0" lvl="2" marL="0" marR="0" rtl="0" algn="r">
              <a:spcBef>
                <a:spcPts val="0"/>
              </a:spcBef>
              <a:buNone/>
              <a:defRPr b="0" i="0" sz="1200" u="none" cap="none" strike="noStrike">
                <a:solidFill>
                  <a:schemeClr val="lt1"/>
                </a:solidFill>
                <a:latin typeface="Calibri"/>
                <a:ea typeface="Calibri"/>
                <a:cs typeface="Calibri"/>
                <a:sym typeface="Calibri"/>
              </a:defRPr>
            </a:lvl3pPr>
            <a:lvl4pPr indent="0" lvl="3" marL="0" marR="0" rtl="0" algn="r">
              <a:spcBef>
                <a:spcPts val="0"/>
              </a:spcBef>
              <a:buNone/>
              <a:defRPr b="0" i="0" sz="1200" u="none" cap="none" strike="noStrike">
                <a:solidFill>
                  <a:schemeClr val="lt1"/>
                </a:solidFill>
                <a:latin typeface="Calibri"/>
                <a:ea typeface="Calibri"/>
                <a:cs typeface="Calibri"/>
                <a:sym typeface="Calibri"/>
              </a:defRPr>
            </a:lvl4pPr>
            <a:lvl5pPr indent="0" lvl="4" marL="0" marR="0" rtl="0" algn="r">
              <a:spcBef>
                <a:spcPts val="0"/>
              </a:spcBef>
              <a:buNone/>
              <a:defRPr b="0" i="0" sz="1200" u="none" cap="none" strike="noStrike">
                <a:solidFill>
                  <a:schemeClr val="lt1"/>
                </a:solidFill>
                <a:latin typeface="Calibri"/>
                <a:ea typeface="Calibri"/>
                <a:cs typeface="Calibri"/>
                <a:sym typeface="Calibri"/>
              </a:defRPr>
            </a:lvl5pPr>
            <a:lvl6pPr indent="0" lvl="5" marL="0" marR="0" rtl="0" algn="r">
              <a:spcBef>
                <a:spcPts val="0"/>
              </a:spcBef>
              <a:buNone/>
              <a:defRPr b="0" i="0" sz="1200" u="none" cap="none" strike="noStrike">
                <a:solidFill>
                  <a:schemeClr val="lt1"/>
                </a:solidFill>
                <a:latin typeface="Calibri"/>
                <a:ea typeface="Calibri"/>
                <a:cs typeface="Calibri"/>
                <a:sym typeface="Calibri"/>
              </a:defRPr>
            </a:lvl6pPr>
            <a:lvl7pPr indent="0" lvl="6" marL="0" marR="0" rtl="0" algn="r">
              <a:spcBef>
                <a:spcPts val="0"/>
              </a:spcBef>
              <a:buNone/>
              <a:defRPr b="0" i="0" sz="1200" u="none" cap="none" strike="noStrike">
                <a:solidFill>
                  <a:schemeClr val="lt1"/>
                </a:solidFill>
                <a:latin typeface="Calibri"/>
                <a:ea typeface="Calibri"/>
                <a:cs typeface="Calibri"/>
                <a:sym typeface="Calibri"/>
              </a:defRPr>
            </a:lvl7pPr>
            <a:lvl8pPr indent="0" lvl="7" marL="0" marR="0" rtl="0" algn="r">
              <a:spcBef>
                <a:spcPts val="0"/>
              </a:spcBef>
              <a:buNone/>
              <a:defRPr b="0" i="0" sz="1200" u="none" cap="none" strike="noStrike">
                <a:solidFill>
                  <a:schemeClr val="lt1"/>
                </a:solidFill>
                <a:latin typeface="Calibri"/>
                <a:ea typeface="Calibri"/>
                <a:cs typeface="Calibri"/>
                <a:sym typeface="Calibri"/>
              </a:defRPr>
            </a:lvl8pPr>
            <a:lvl9pPr indent="0" lvl="8" marL="0" marR="0" rtl="0" algn="r">
              <a:spcBef>
                <a:spcPts val="0"/>
              </a:spcBef>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38.png"/><Relationship Id="rId5" Type="http://schemas.openxmlformats.org/officeDocument/2006/relationships/image" Target="../media/image19.png"/><Relationship Id="rId6" Type="http://schemas.openxmlformats.org/officeDocument/2006/relationships/image" Target="../media/image7.png"/><Relationship Id="rId7" Type="http://schemas.openxmlformats.org/officeDocument/2006/relationships/image" Target="../media/image21.png"/><Relationship Id="rId8" Type="http://schemas.openxmlformats.org/officeDocument/2006/relationships/image" Target="../media/image2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8.png"/><Relationship Id="rId4" Type="http://schemas.openxmlformats.org/officeDocument/2006/relationships/image" Target="../media/image27.png"/><Relationship Id="rId5" Type="http://schemas.openxmlformats.org/officeDocument/2006/relationships/image" Target="../media/image25.png"/><Relationship Id="rId6"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6.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6.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4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3.png"/><Relationship Id="rId4" Type="http://schemas.openxmlformats.org/officeDocument/2006/relationships/image" Target="../media/image25.png"/><Relationship Id="rId5" Type="http://schemas.openxmlformats.org/officeDocument/2006/relationships/hyperlink" Target="https://missinglink.ai/guides/neural-network-concepts/7-types-neural-network-activation-functions-right/"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2.png"/><Relationship Id="rId4" Type="http://schemas.openxmlformats.org/officeDocument/2006/relationships/image" Target="../media/image39.png"/><Relationship Id="rId5" Type="http://schemas.openxmlformats.org/officeDocument/2006/relationships/image" Target="../media/image4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4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4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40.png"/><Relationship Id="rId4" Type="http://schemas.openxmlformats.org/officeDocument/2006/relationships/image" Target="../media/image37.png"/><Relationship Id="rId5" Type="http://schemas.openxmlformats.org/officeDocument/2006/relationships/image" Target="../media/image48.png"/><Relationship Id="rId6" Type="http://schemas.openxmlformats.org/officeDocument/2006/relationships/image" Target="../media/image35.png"/><Relationship Id="rId7" Type="http://schemas.openxmlformats.org/officeDocument/2006/relationships/image" Target="../media/image4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46.png"/><Relationship Id="rId4" Type="http://schemas.openxmlformats.org/officeDocument/2006/relationships/image" Target="../media/image4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hyperlink" Target="https://playground.tensorflow.org/#activation=tanh&amp;batchSize=10&amp;dataset=circle&amp;regDataset=reg-plane&amp;learningRate=0.03&amp;regularizationRate=0&amp;noise=0&amp;networkShape=&amp;seed=0.14894&amp;showTestData=false&amp;discretize=false&amp;percTrainData=50&amp;x=true&amp;y=false&amp;xTimesY=false&amp;xSquared=false&amp;ySquared=false&amp;cosX=false&amp;sinX=false&amp;cosY=false&amp;sinY=false&amp;collectStats=false&amp;problem=classification&amp;initZero=false&amp;hideText=false"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png"/><Relationship Id="rId5" Type="http://schemas.openxmlformats.org/officeDocument/2006/relationships/image" Target="../media/image15.png"/><Relationship Id="rId6" Type="http://schemas.openxmlformats.org/officeDocument/2006/relationships/image" Target="../media/image9.png"/><Relationship Id="rId7" Type="http://schemas.openxmlformats.org/officeDocument/2006/relationships/hyperlink" Target="https://www.youtube.com/watch?v=gJEzuYynaiw"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8.png"/><Relationship Id="rId5" Type="http://schemas.openxmlformats.org/officeDocument/2006/relationships/image" Target="../media/image3.png"/><Relationship Id="rId6" Type="http://schemas.openxmlformats.org/officeDocument/2006/relationships/image" Target="../media/image18.png"/><Relationship Id="rId7" Type="http://schemas.openxmlformats.org/officeDocument/2006/relationships/image" Target="../media/image12.png"/><Relationship Id="rId8"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
          <p:cNvSpPr txBox="1"/>
          <p:nvPr>
            <p:ph type="title"/>
          </p:nvPr>
        </p:nvSpPr>
        <p:spPr>
          <a:xfrm>
            <a:off x="2276518" y="2330166"/>
            <a:ext cx="7638964" cy="2197668"/>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Calibri"/>
              <a:buNone/>
            </a:pPr>
            <a:r>
              <a:rPr lang="es-ES">
                <a:solidFill>
                  <a:srgbClr val="FF0000"/>
                </a:solidFill>
              </a:rPr>
              <a:t>Deep Learning</a:t>
            </a:r>
            <a:r>
              <a:rPr lang="es-ES">
                <a:solidFill>
                  <a:srgbClr val="FF0000"/>
                </a:solidFill>
              </a:rPr>
              <a:t> - Introduction</a:t>
            </a:r>
            <a:endParaRPr>
              <a:solidFill>
                <a:srgbClr val="FF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ga264c5d9f9_0_31"/>
          <p:cNvPicPr preferRelativeResize="0"/>
          <p:nvPr/>
        </p:nvPicPr>
        <p:blipFill rotWithShape="1">
          <a:blip r:embed="rId3">
            <a:alphaModFix/>
          </a:blip>
          <a:srcRect b="7192" l="0" r="0" t="0"/>
          <a:stretch/>
        </p:blipFill>
        <p:spPr>
          <a:xfrm>
            <a:off x="1157300" y="1199313"/>
            <a:ext cx="3258875" cy="2171375"/>
          </a:xfrm>
          <a:prstGeom prst="rect">
            <a:avLst/>
          </a:prstGeom>
          <a:noFill/>
          <a:ln>
            <a:noFill/>
          </a:ln>
        </p:spPr>
      </p:pic>
      <p:pic>
        <p:nvPicPr>
          <p:cNvPr id="163" name="Google Shape;163;ga264c5d9f9_0_31"/>
          <p:cNvPicPr preferRelativeResize="0"/>
          <p:nvPr/>
        </p:nvPicPr>
        <p:blipFill>
          <a:blip r:embed="rId4">
            <a:alphaModFix/>
          </a:blip>
          <a:stretch>
            <a:fillRect/>
          </a:stretch>
        </p:blipFill>
        <p:spPr>
          <a:xfrm>
            <a:off x="5122075" y="1314150"/>
            <a:ext cx="3449426" cy="1941696"/>
          </a:xfrm>
          <a:prstGeom prst="rect">
            <a:avLst/>
          </a:prstGeom>
          <a:noFill/>
          <a:ln>
            <a:noFill/>
          </a:ln>
        </p:spPr>
      </p:pic>
      <p:pic>
        <p:nvPicPr>
          <p:cNvPr id="164" name="Google Shape;164;ga264c5d9f9_0_31"/>
          <p:cNvPicPr preferRelativeResize="0"/>
          <p:nvPr/>
        </p:nvPicPr>
        <p:blipFill>
          <a:blip r:embed="rId5">
            <a:alphaModFix/>
          </a:blip>
          <a:stretch>
            <a:fillRect/>
          </a:stretch>
        </p:blipFill>
        <p:spPr>
          <a:xfrm>
            <a:off x="1157305" y="4041775"/>
            <a:ext cx="3314026" cy="1864150"/>
          </a:xfrm>
          <a:prstGeom prst="rect">
            <a:avLst/>
          </a:prstGeom>
          <a:noFill/>
          <a:ln>
            <a:noFill/>
          </a:ln>
        </p:spPr>
      </p:pic>
      <p:pic>
        <p:nvPicPr>
          <p:cNvPr id="165" name="Google Shape;165;ga264c5d9f9_0_31"/>
          <p:cNvPicPr preferRelativeResize="0"/>
          <p:nvPr/>
        </p:nvPicPr>
        <p:blipFill rotWithShape="1">
          <a:blip r:embed="rId6">
            <a:alphaModFix/>
          </a:blip>
          <a:srcRect b="0" l="49441" r="0" t="0"/>
          <a:stretch/>
        </p:blipFill>
        <p:spPr>
          <a:xfrm>
            <a:off x="9326525" y="1318200"/>
            <a:ext cx="1781800" cy="1933575"/>
          </a:xfrm>
          <a:prstGeom prst="rect">
            <a:avLst/>
          </a:prstGeom>
          <a:noFill/>
          <a:ln>
            <a:noFill/>
          </a:ln>
        </p:spPr>
      </p:pic>
      <p:pic>
        <p:nvPicPr>
          <p:cNvPr id="166" name="Google Shape;166;ga264c5d9f9_0_31"/>
          <p:cNvPicPr preferRelativeResize="0"/>
          <p:nvPr/>
        </p:nvPicPr>
        <p:blipFill>
          <a:blip r:embed="rId7">
            <a:alphaModFix/>
          </a:blip>
          <a:stretch>
            <a:fillRect/>
          </a:stretch>
        </p:blipFill>
        <p:spPr>
          <a:xfrm>
            <a:off x="9170475" y="3789726"/>
            <a:ext cx="2436000" cy="1621050"/>
          </a:xfrm>
          <a:prstGeom prst="rect">
            <a:avLst/>
          </a:prstGeom>
          <a:noFill/>
          <a:ln>
            <a:noFill/>
          </a:ln>
        </p:spPr>
      </p:pic>
      <p:pic>
        <p:nvPicPr>
          <p:cNvPr id="167" name="Google Shape;167;ga264c5d9f9_0_31"/>
          <p:cNvPicPr preferRelativeResize="0"/>
          <p:nvPr/>
        </p:nvPicPr>
        <p:blipFill>
          <a:blip r:embed="rId8">
            <a:alphaModFix/>
          </a:blip>
          <a:stretch>
            <a:fillRect/>
          </a:stretch>
        </p:blipFill>
        <p:spPr>
          <a:xfrm>
            <a:off x="6051474" y="3805787"/>
            <a:ext cx="1781800" cy="233611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ga264c5d9f9_0_3"/>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Inspiración biológica</a:t>
            </a:r>
            <a:endParaRPr>
              <a:solidFill>
                <a:srgbClr val="FF0000"/>
              </a:solidFill>
            </a:endParaRPr>
          </a:p>
        </p:txBody>
      </p:sp>
      <p:sp>
        <p:nvSpPr>
          <p:cNvPr id="174" name="Google Shape;174;ga264c5d9f9_0_3"/>
          <p:cNvSpPr/>
          <p:nvPr/>
        </p:nvSpPr>
        <p:spPr>
          <a:xfrm>
            <a:off x="598800" y="1294350"/>
            <a:ext cx="10705200" cy="2585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Las redes neuronales están inspirados en el concepto biológico de una neurona. Las neuronas recogen información de otras neuronas, a través de las </a:t>
            </a:r>
            <a:r>
              <a:rPr lang="es-ES" sz="1800">
                <a:solidFill>
                  <a:schemeClr val="lt1"/>
                </a:solidFill>
                <a:latin typeface="Calibri"/>
                <a:ea typeface="Calibri"/>
                <a:cs typeface="Calibri"/>
                <a:sym typeface="Calibri"/>
              </a:rPr>
              <a:t>dendritas</a:t>
            </a:r>
            <a:r>
              <a:rPr lang="es-ES" sz="1800">
                <a:solidFill>
                  <a:schemeClr val="lt1"/>
                </a:solidFill>
                <a:latin typeface="Calibri"/>
                <a:ea typeface="Calibri"/>
                <a:cs typeface="Calibri"/>
                <a:sym typeface="Calibri"/>
              </a:rPr>
              <a:t>. Estas señales producen cambios en el soma (cuerpo de la célula) mediante pequeñas señales eléctricas, </a:t>
            </a:r>
            <a:r>
              <a:rPr lang="es-ES" sz="1800">
                <a:solidFill>
                  <a:schemeClr val="lt1"/>
                </a:solidFill>
                <a:latin typeface="Calibri"/>
                <a:ea typeface="Calibri"/>
                <a:cs typeface="Calibri"/>
                <a:sym typeface="Calibri"/>
              </a:rPr>
              <a:t>y si la señal supera cierto umbral, se propaga a las siguientes neuronas a través del axón.</a:t>
            </a:r>
            <a:endParaRPr sz="1800">
              <a:solidFill>
                <a:schemeClr val="lt1"/>
              </a:solidFill>
              <a:latin typeface="Calibri"/>
              <a:ea typeface="Calibri"/>
              <a:cs typeface="Calibri"/>
              <a:sym typeface="Calibri"/>
            </a:endParaRPr>
          </a:p>
        </p:txBody>
      </p:sp>
      <p:pic>
        <p:nvPicPr>
          <p:cNvPr descr="Image for post" id="175" name="Google Shape;175;ga264c5d9f9_0_3"/>
          <p:cNvPicPr preferRelativeResize="0"/>
          <p:nvPr/>
        </p:nvPicPr>
        <p:blipFill rotWithShape="1">
          <a:blip r:embed="rId3">
            <a:alphaModFix/>
          </a:blip>
          <a:srcRect b="0" l="0" r="0" t="0"/>
          <a:stretch/>
        </p:blipFill>
        <p:spPr>
          <a:xfrm>
            <a:off x="3440726" y="2972825"/>
            <a:ext cx="5221024" cy="2929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a264c5d9f9_0_57"/>
          <p:cNvSpPr txBox="1"/>
          <p:nvPr>
            <p:ph type="title"/>
          </p:nvPr>
        </p:nvSpPr>
        <p:spPr>
          <a:xfrm>
            <a:off x="2276518" y="2330166"/>
            <a:ext cx="7638900" cy="21978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0000"/>
              </a:buClr>
              <a:buSzPts val="4400"/>
              <a:buFont typeface="Calibri"/>
              <a:buNone/>
            </a:pPr>
            <a:r>
              <a:rPr lang="es-ES">
                <a:solidFill>
                  <a:srgbClr val="FF0000"/>
                </a:solidFill>
              </a:rPr>
              <a:t>La neurona</a:t>
            </a:r>
            <a:endParaRPr>
              <a:solidFill>
                <a:srgbClr val="FF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a264c5d9f9_0_62"/>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McCulloch-Pitts neuron</a:t>
            </a:r>
            <a:endParaRPr>
              <a:solidFill>
                <a:srgbClr val="FF0000"/>
              </a:solidFill>
            </a:endParaRPr>
          </a:p>
        </p:txBody>
      </p:sp>
      <p:sp>
        <p:nvSpPr>
          <p:cNvPr id="188" name="Google Shape;188;ga264c5d9f9_0_62"/>
          <p:cNvSpPr/>
          <p:nvPr/>
        </p:nvSpPr>
        <p:spPr>
          <a:xfrm>
            <a:off x="525275" y="1477650"/>
            <a:ext cx="4512000" cy="259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900">
                <a:solidFill>
                  <a:schemeClr val="lt1"/>
                </a:solidFill>
                <a:latin typeface="Calibri"/>
                <a:ea typeface="Calibri"/>
                <a:cs typeface="Calibri"/>
                <a:sym typeface="Calibri"/>
              </a:rPr>
              <a:t>Componentes de la neurona:</a:t>
            </a:r>
            <a:endParaRPr sz="1900">
              <a:solidFill>
                <a:schemeClr val="lt1"/>
              </a:solidFill>
              <a:latin typeface="Calibri"/>
              <a:ea typeface="Calibri"/>
              <a:cs typeface="Calibri"/>
              <a:sym typeface="Calibri"/>
            </a:endParaRPr>
          </a:p>
          <a:p>
            <a:pPr indent="-349250" lvl="0" marL="457200" marR="0" rtl="0" algn="l">
              <a:spcBef>
                <a:spcPts val="0"/>
              </a:spcBef>
              <a:spcAft>
                <a:spcPts val="0"/>
              </a:spcAft>
              <a:buClr>
                <a:schemeClr val="lt1"/>
              </a:buClr>
              <a:buSzPts val="1900"/>
              <a:buFont typeface="Calibri"/>
              <a:buChar char="-"/>
            </a:pPr>
            <a:r>
              <a:rPr b="1" lang="es-ES" sz="1900">
                <a:solidFill>
                  <a:schemeClr val="lt1"/>
                </a:solidFill>
                <a:latin typeface="Calibri"/>
                <a:ea typeface="Calibri"/>
                <a:cs typeface="Calibri"/>
                <a:sym typeface="Calibri"/>
              </a:rPr>
              <a:t>Inputs</a:t>
            </a:r>
            <a:endParaRPr b="1" sz="1900">
              <a:solidFill>
                <a:schemeClr val="lt1"/>
              </a:solidFill>
              <a:latin typeface="Calibri"/>
              <a:ea typeface="Calibri"/>
              <a:cs typeface="Calibri"/>
              <a:sym typeface="Calibri"/>
            </a:endParaRPr>
          </a:p>
          <a:p>
            <a:pPr indent="-349250" lvl="0" marL="457200" marR="0" rtl="0" algn="l">
              <a:spcBef>
                <a:spcPts val="0"/>
              </a:spcBef>
              <a:spcAft>
                <a:spcPts val="0"/>
              </a:spcAft>
              <a:buClr>
                <a:schemeClr val="lt1"/>
              </a:buClr>
              <a:buSzPts val="1900"/>
              <a:buFont typeface="Calibri"/>
              <a:buChar char="-"/>
            </a:pPr>
            <a:r>
              <a:rPr b="1" lang="es-ES" sz="1900">
                <a:solidFill>
                  <a:schemeClr val="lt1"/>
                </a:solidFill>
                <a:latin typeface="Calibri"/>
                <a:ea typeface="Calibri"/>
                <a:cs typeface="Calibri"/>
                <a:sym typeface="Calibri"/>
              </a:rPr>
              <a:t>Pesos</a:t>
            </a:r>
            <a:r>
              <a:rPr lang="es-ES" sz="1900">
                <a:solidFill>
                  <a:schemeClr val="lt1"/>
                </a:solidFill>
                <a:latin typeface="Calibri"/>
                <a:ea typeface="Calibri"/>
                <a:cs typeface="Calibri"/>
                <a:sym typeface="Calibri"/>
              </a:rPr>
              <a:t> que recibe cada input, se combinan como si de una regresión lineal se tratase</a:t>
            </a:r>
            <a:endParaRPr sz="1900">
              <a:solidFill>
                <a:schemeClr val="lt1"/>
              </a:solidFill>
              <a:latin typeface="Calibri"/>
              <a:ea typeface="Calibri"/>
              <a:cs typeface="Calibri"/>
              <a:sym typeface="Calibri"/>
            </a:endParaRPr>
          </a:p>
          <a:p>
            <a:pPr indent="-349250" lvl="0" marL="457200" marR="0" rtl="0" algn="l">
              <a:spcBef>
                <a:spcPts val="0"/>
              </a:spcBef>
              <a:spcAft>
                <a:spcPts val="0"/>
              </a:spcAft>
              <a:buClr>
                <a:schemeClr val="lt1"/>
              </a:buClr>
              <a:buSzPts val="1900"/>
              <a:buFont typeface="Calibri"/>
              <a:buChar char="-"/>
            </a:pPr>
            <a:r>
              <a:rPr b="1" lang="es-ES" sz="1900">
                <a:solidFill>
                  <a:schemeClr val="lt1"/>
                </a:solidFill>
                <a:latin typeface="Calibri"/>
                <a:ea typeface="Calibri"/>
                <a:cs typeface="Calibri"/>
                <a:sym typeface="Calibri"/>
              </a:rPr>
              <a:t>Bias</a:t>
            </a:r>
            <a:endParaRPr b="1" sz="1900">
              <a:solidFill>
                <a:schemeClr val="lt1"/>
              </a:solidFill>
              <a:latin typeface="Calibri"/>
              <a:ea typeface="Calibri"/>
              <a:cs typeface="Calibri"/>
              <a:sym typeface="Calibri"/>
            </a:endParaRPr>
          </a:p>
          <a:p>
            <a:pPr indent="-349250" lvl="0" marL="457200" marR="0" rtl="0" algn="l">
              <a:spcBef>
                <a:spcPts val="0"/>
              </a:spcBef>
              <a:spcAft>
                <a:spcPts val="0"/>
              </a:spcAft>
              <a:buClr>
                <a:schemeClr val="lt1"/>
              </a:buClr>
              <a:buSzPts val="1900"/>
              <a:buFont typeface="Calibri"/>
              <a:buChar char="-"/>
            </a:pPr>
            <a:r>
              <a:rPr b="1" lang="es-ES" sz="1900">
                <a:solidFill>
                  <a:schemeClr val="lt1"/>
                </a:solidFill>
                <a:latin typeface="Calibri"/>
                <a:ea typeface="Calibri"/>
                <a:cs typeface="Calibri"/>
                <a:sym typeface="Calibri"/>
              </a:rPr>
              <a:t>Activation function:</a:t>
            </a:r>
            <a:r>
              <a:rPr lang="es-ES" sz="1900">
                <a:solidFill>
                  <a:schemeClr val="lt1"/>
                </a:solidFill>
                <a:latin typeface="Calibri"/>
                <a:ea typeface="Calibri"/>
                <a:cs typeface="Calibri"/>
                <a:sym typeface="Calibri"/>
              </a:rPr>
              <a:t> si la señal cumple cierto threshold, se activa la salida</a:t>
            </a:r>
            <a:endParaRPr sz="1900">
              <a:solidFill>
                <a:schemeClr val="lt1"/>
              </a:solidFill>
              <a:latin typeface="Calibri"/>
              <a:ea typeface="Calibri"/>
              <a:cs typeface="Calibri"/>
              <a:sym typeface="Calibri"/>
            </a:endParaRPr>
          </a:p>
        </p:txBody>
      </p:sp>
      <p:pic>
        <p:nvPicPr>
          <p:cNvPr id="189" name="Google Shape;189;ga264c5d9f9_0_62"/>
          <p:cNvPicPr preferRelativeResize="0"/>
          <p:nvPr/>
        </p:nvPicPr>
        <p:blipFill>
          <a:blip r:embed="rId3">
            <a:alphaModFix/>
          </a:blip>
          <a:stretch>
            <a:fillRect/>
          </a:stretch>
        </p:blipFill>
        <p:spPr>
          <a:xfrm>
            <a:off x="6480125" y="2337250"/>
            <a:ext cx="5256500" cy="2269575"/>
          </a:xfrm>
          <a:prstGeom prst="rect">
            <a:avLst/>
          </a:prstGeom>
          <a:noFill/>
          <a:ln>
            <a:noFill/>
          </a:ln>
        </p:spPr>
      </p:pic>
      <p:pic>
        <p:nvPicPr>
          <p:cNvPr id="190" name="Google Shape;190;ga264c5d9f9_0_62"/>
          <p:cNvPicPr preferRelativeResize="0"/>
          <p:nvPr/>
        </p:nvPicPr>
        <p:blipFill>
          <a:blip r:embed="rId4">
            <a:alphaModFix/>
          </a:blip>
          <a:stretch>
            <a:fillRect/>
          </a:stretch>
        </p:blipFill>
        <p:spPr>
          <a:xfrm>
            <a:off x="9891500" y="165200"/>
            <a:ext cx="1923350" cy="1442500"/>
          </a:xfrm>
          <a:prstGeom prst="rect">
            <a:avLst/>
          </a:prstGeom>
          <a:noFill/>
          <a:ln>
            <a:noFill/>
          </a:ln>
        </p:spPr>
      </p:pic>
      <p:pic>
        <p:nvPicPr>
          <p:cNvPr id="191" name="Google Shape;191;ga264c5d9f9_0_62"/>
          <p:cNvPicPr preferRelativeResize="0"/>
          <p:nvPr/>
        </p:nvPicPr>
        <p:blipFill>
          <a:blip r:embed="rId5">
            <a:alphaModFix/>
          </a:blip>
          <a:stretch>
            <a:fillRect/>
          </a:stretch>
        </p:blipFill>
        <p:spPr>
          <a:xfrm>
            <a:off x="936586" y="4852350"/>
            <a:ext cx="3567726" cy="1049575"/>
          </a:xfrm>
          <a:prstGeom prst="rect">
            <a:avLst/>
          </a:prstGeom>
          <a:noFill/>
          <a:ln>
            <a:noFill/>
          </a:ln>
        </p:spPr>
      </p:pic>
      <p:sp>
        <p:nvSpPr>
          <p:cNvPr id="192" name="Google Shape;192;ga264c5d9f9_0_62"/>
          <p:cNvSpPr/>
          <p:nvPr/>
        </p:nvSpPr>
        <p:spPr>
          <a:xfrm>
            <a:off x="6436625" y="1815850"/>
            <a:ext cx="5256600" cy="521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900">
                <a:solidFill>
                  <a:schemeClr val="lt1"/>
                </a:solidFill>
                <a:latin typeface="Calibri"/>
                <a:ea typeface="Calibri"/>
                <a:cs typeface="Calibri"/>
                <a:sym typeface="Calibri"/>
              </a:rPr>
              <a:t>Comportamiento similar a una regresión lineal</a:t>
            </a:r>
            <a:endParaRPr sz="1900">
              <a:solidFill>
                <a:schemeClr val="lt1"/>
              </a:solidFill>
              <a:latin typeface="Calibri"/>
              <a:ea typeface="Calibri"/>
              <a:cs typeface="Calibri"/>
              <a:sym typeface="Calibri"/>
            </a:endParaRPr>
          </a:p>
        </p:txBody>
      </p:sp>
      <p:pic>
        <p:nvPicPr>
          <p:cNvPr id="193" name="Google Shape;193;ga264c5d9f9_0_62"/>
          <p:cNvPicPr preferRelativeResize="0"/>
          <p:nvPr/>
        </p:nvPicPr>
        <p:blipFill>
          <a:blip r:embed="rId6">
            <a:alphaModFix/>
          </a:blip>
          <a:stretch>
            <a:fillRect/>
          </a:stretch>
        </p:blipFill>
        <p:spPr>
          <a:xfrm>
            <a:off x="6189422" y="4759175"/>
            <a:ext cx="5547206" cy="1331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a264c5d9f9_0_73"/>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¿Qué resuelve una neurona?</a:t>
            </a:r>
            <a:endParaRPr>
              <a:solidFill>
                <a:srgbClr val="FF0000"/>
              </a:solidFill>
            </a:endParaRPr>
          </a:p>
        </p:txBody>
      </p:sp>
      <p:sp>
        <p:nvSpPr>
          <p:cNvPr id="200" name="Google Shape;200;ga264c5d9f9_0_73"/>
          <p:cNvSpPr/>
          <p:nvPr/>
        </p:nvSpPr>
        <p:spPr>
          <a:xfrm>
            <a:off x="525275" y="1477650"/>
            <a:ext cx="11104500" cy="5301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900">
                <a:solidFill>
                  <a:schemeClr val="lt1"/>
                </a:solidFill>
                <a:latin typeface="Calibri"/>
                <a:ea typeface="Calibri"/>
                <a:cs typeface="Calibri"/>
                <a:sym typeface="Calibri"/>
              </a:rPr>
              <a:t>Las neuronas en solitario no resuelven problemas complejos. Veamos algunos ejemplos</a:t>
            </a:r>
            <a:endParaRPr sz="1900">
              <a:solidFill>
                <a:schemeClr val="lt1"/>
              </a:solidFill>
              <a:latin typeface="Calibri"/>
              <a:ea typeface="Calibri"/>
              <a:cs typeface="Calibri"/>
              <a:sym typeface="Calibri"/>
            </a:endParaRPr>
          </a:p>
        </p:txBody>
      </p:sp>
      <p:sp>
        <p:nvSpPr>
          <p:cNvPr id="201" name="Google Shape;201;ga264c5d9f9_0_73"/>
          <p:cNvSpPr/>
          <p:nvPr/>
        </p:nvSpPr>
        <p:spPr>
          <a:xfrm>
            <a:off x="603500" y="2329250"/>
            <a:ext cx="3351300" cy="399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900">
                <a:solidFill>
                  <a:schemeClr val="lt1"/>
                </a:solidFill>
                <a:latin typeface="Calibri"/>
                <a:ea typeface="Calibri"/>
                <a:cs typeface="Calibri"/>
                <a:sym typeface="Calibri"/>
              </a:rPr>
              <a:t>Puerta AND</a:t>
            </a:r>
            <a:endParaRPr sz="1900">
              <a:solidFill>
                <a:schemeClr val="lt1"/>
              </a:solidFill>
              <a:latin typeface="Calibri"/>
              <a:ea typeface="Calibri"/>
              <a:cs typeface="Calibri"/>
              <a:sym typeface="Calibri"/>
            </a:endParaRPr>
          </a:p>
        </p:txBody>
      </p:sp>
      <p:pic>
        <p:nvPicPr>
          <p:cNvPr id="202" name="Google Shape;202;ga264c5d9f9_0_73"/>
          <p:cNvPicPr preferRelativeResize="0"/>
          <p:nvPr/>
        </p:nvPicPr>
        <p:blipFill>
          <a:blip r:embed="rId3">
            <a:alphaModFix/>
          </a:blip>
          <a:stretch>
            <a:fillRect/>
          </a:stretch>
        </p:blipFill>
        <p:spPr>
          <a:xfrm>
            <a:off x="1028500" y="2803037"/>
            <a:ext cx="2667650" cy="1251925"/>
          </a:xfrm>
          <a:prstGeom prst="rect">
            <a:avLst/>
          </a:prstGeom>
          <a:noFill/>
          <a:ln>
            <a:noFill/>
          </a:ln>
        </p:spPr>
      </p:pic>
      <p:pic>
        <p:nvPicPr>
          <p:cNvPr id="203" name="Google Shape;203;ga264c5d9f9_0_73"/>
          <p:cNvPicPr preferRelativeResize="0"/>
          <p:nvPr/>
        </p:nvPicPr>
        <p:blipFill rotWithShape="1">
          <a:blip r:embed="rId4">
            <a:alphaModFix/>
          </a:blip>
          <a:srcRect b="33936" l="0" r="55877" t="0"/>
          <a:stretch/>
        </p:blipFill>
        <p:spPr>
          <a:xfrm>
            <a:off x="1180563" y="4311250"/>
            <a:ext cx="2197176" cy="2216449"/>
          </a:xfrm>
          <a:prstGeom prst="rect">
            <a:avLst/>
          </a:prstGeom>
          <a:noFill/>
          <a:ln>
            <a:noFill/>
          </a:ln>
        </p:spPr>
      </p:pic>
      <p:sp>
        <p:nvSpPr>
          <p:cNvPr id="204" name="Google Shape;204;ga264c5d9f9_0_73"/>
          <p:cNvSpPr/>
          <p:nvPr/>
        </p:nvSpPr>
        <p:spPr>
          <a:xfrm>
            <a:off x="4427975" y="2264150"/>
            <a:ext cx="6654300" cy="752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900">
                <a:solidFill>
                  <a:schemeClr val="lt1"/>
                </a:solidFill>
                <a:latin typeface="Calibri"/>
                <a:ea typeface="Calibri"/>
                <a:cs typeface="Calibri"/>
                <a:sym typeface="Calibri"/>
              </a:rPr>
              <a:t>Vamos a determinar si salimos de excursión el fin de semana mediante una puerta AND</a:t>
            </a:r>
            <a:endParaRPr sz="1900">
              <a:solidFill>
                <a:schemeClr val="lt1"/>
              </a:solidFill>
              <a:latin typeface="Calibri"/>
              <a:ea typeface="Calibri"/>
              <a:cs typeface="Calibri"/>
              <a:sym typeface="Calibri"/>
            </a:endParaRPr>
          </a:p>
        </p:txBody>
      </p:sp>
      <p:sp>
        <p:nvSpPr>
          <p:cNvPr id="205" name="Google Shape;205;ga264c5d9f9_0_73"/>
          <p:cNvSpPr txBox="1"/>
          <p:nvPr/>
        </p:nvSpPr>
        <p:spPr>
          <a:xfrm>
            <a:off x="5074375" y="3528566"/>
            <a:ext cx="1411500" cy="3078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100">
                <a:solidFill>
                  <a:srgbClr val="FFFFFF"/>
                </a:solidFill>
                <a:latin typeface="Calibri"/>
                <a:ea typeface="Calibri"/>
                <a:cs typeface="Calibri"/>
                <a:sym typeface="Calibri"/>
              </a:rPr>
              <a:t>Buen dia</a:t>
            </a:r>
            <a:endParaRPr sz="1100"/>
          </a:p>
        </p:txBody>
      </p:sp>
      <p:cxnSp>
        <p:nvCxnSpPr>
          <p:cNvPr id="206" name="Google Shape;206;ga264c5d9f9_0_73"/>
          <p:cNvCxnSpPr/>
          <p:nvPr/>
        </p:nvCxnSpPr>
        <p:spPr>
          <a:xfrm>
            <a:off x="5706873" y="3828800"/>
            <a:ext cx="1568400" cy="0"/>
          </a:xfrm>
          <a:prstGeom prst="straightConnector1">
            <a:avLst/>
          </a:prstGeom>
          <a:noFill/>
          <a:ln cap="flat" cmpd="sng" w="28575">
            <a:solidFill>
              <a:srgbClr val="C00000"/>
            </a:solidFill>
            <a:prstDash val="solid"/>
            <a:miter lim="800000"/>
            <a:headEnd len="sm" w="sm" type="none"/>
            <a:tailEnd len="sm" w="sm" type="none"/>
          </a:ln>
        </p:spPr>
      </p:cxnSp>
      <p:sp>
        <p:nvSpPr>
          <p:cNvPr id="207" name="Google Shape;207;ga264c5d9f9_0_73"/>
          <p:cNvSpPr txBox="1"/>
          <p:nvPr/>
        </p:nvSpPr>
        <p:spPr>
          <a:xfrm>
            <a:off x="6041178" y="3528550"/>
            <a:ext cx="830100" cy="3078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100">
                <a:solidFill>
                  <a:srgbClr val="FFFFFF"/>
                </a:solidFill>
                <a:latin typeface="Calibri"/>
                <a:ea typeface="Calibri"/>
                <a:cs typeface="Calibri"/>
                <a:sym typeface="Calibri"/>
              </a:rPr>
              <a:t>Colegas</a:t>
            </a:r>
            <a:endParaRPr sz="1100"/>
          </a:p>
        </p:txBody>
      </p:sp>
      <p:sp>
        <p:nvSpPr>
          <p:cNvPr id="208" name="Google Shape;208;ga264c5d9f9_0_73"/>
          <p:cNvSpPr txBox="1"/>
          <p:nvPr/>
        </p:nvSpPr>
        <p:spPr>
          <a:xfrm>
            <a:off x="6639168" y="3528550"/>
            <a:ext cx="798900" cy="3078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100">
                <a:solidFill>
                  <a:srgbClr val="FFFFFF"/>
                </a:solidFill>
                <a:latin typeface="Calibri"/>
                <a:ea typeface="Calibri"/>
                <a:cs typeface="Calibri"/>
                <a:sym typeface="Calibri"/>
              </a:rPr>
              <a:t>Excursión</a:t>
            </a:r>
            <a:endParaRPr sz="1100"/>
          </a:p>
        </p:txBody>
      </p:sp>
      <p:sp>
        <p:nvSpPr>
          <p:cNvPr id="209" name="Google Shape;209;ga264c5d9f9_0_73"/>
          <p:cNvSpPr txBox="1"/>
          <p:nvPr/>
        </p:nvSpPr>
        <p:spPr>
          <a:xfrm>
            <a:off x="5596165" y="3791110"/>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0</a:t>
            </a:r>
            <a:endParaRPr/>
          </a:p>
        </p:txBody>
      </p:sp>
      <p:sp>
        <p:nvSpPr>
          <p:cNvPr id="210" name="Google Shape;210;ga264c5d9f9_0_73"/>
          <p:cNvSpPr txBox="1"/>
          <p:nvPr/>
        </p:nvSpPr>
        <p:spPr>
          <a:xfrm>
            <a:off x="5602268" y="4277004"/>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0</a:t>
            </a:r>
            <a:endParaRPr/>
          </a:p>
        </p:txBody>
      </p:sp>
      <p:sp>
        <p:nvSpPr>
          <p:cNvPr id="211" name="Google Shape;211;ga264c5d9f9_0_73"/>
          <p:cNvSpPr txBox="1"/>
          <p:nvPr/>
        </p:nvSpPr>
        <p:spPr>
          <a:xfrm>
            <a:off x="5585240" y="4774763"/>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1</a:t>
            </a:r>
            <a:endParaRPr/>
          </a:p>
        </p:txBody>
      </p:sp>
      <p:sp>
        <p:nvSpPr>
          <p:cNvPr id="212" name="Google Shape;212;ga264c5d9f9_0_73"/>
          <p:cNvSpPr txBox="1"/>
          <p:nvPr/>
        </p:nvSpPr>
        <p:spPr>
          <a:xfrm>
            <a:off x="5589684" y="5314345"/>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1</a:t>
            </a:r>
            <a:endParaRPr/>
          </a:p>
        </p:txBody>
      </p:sp>
      <p:sp>
        <p:nvSpPr>
          <p:cNvPr id="213" name="Google Shape;213;ga264c5d9f9_0_73"/>
          <p:cNvSpPr txBox="1"/>
          <p:nvPr/>
        </p:nvSpPr>
        <p:spPr>
          <a:xfrm>
            <a:off x="6137687" y="3806839"/>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0</a:t>
            </a:r>
            <a:endParaRPr/>
          </a:p>
        </p:txBody>
      </p:sp>
      <p:sp>
        <p:nvSpPr>
          <p:cNvPr id="214" name="Google Shape;214;ga264c5d9f9_0_73"/>
          <p:cNvSpPr txBox="1"/>
          <p:nvPr/>
        </p:nvSpPr>
        <p:spPr>
          <a:xfrm>
            <a:off x="6109749" y="4277003"/>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1</a:t>
            </a:r>
            <a:endParaRPr/>
          </a:p>
        </p:txBody>
      </p:sp>
      <p:sp>
        <p:nvSpPr>
          <p:cNvPr id="215" name="Google Shape;215;ga264c5d9f9_0_73"/>
          <p:cNvSpPr txBox="1"/>
          <p:nvPr/>
        </p:nvSpPr>
        <p:spPr>
          <a:xfrm>
            <a:off x="6130219" y="4774763"/>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0</a:t>
            </a:r>
            <a:endParaRPr/>
          </a:p>
        </p:txBody>
      </p:sp>
      <p:sp>
        <p:nvSpPr>
          <p:cNvPr id="216" name="Google Shape;216;ga264c5d9f9_0_73"/>
          <p:cNvSpPr txBox="1"/>
          <p:nvPr/>
        </p:nvSpPr>
        <p:spPr>
          <a:xfrm>
            <a:off x="6130237" y="5332864"/>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1</a:t>
            </a:r>
            <a:endParaRPr/>
          </a:p>
        </p:txBody>
      </p:sp>
      <p:cxnSp>
        <p:nvCxnSpPr>
          <p:cNvPr id="217" name="Google Shape;217;ga264c5d9f9_0_73"/>
          <p:cNvCxnSpPr/>
          <p:nvPr/>
        </p:nvCxnSpPr>
        <p:spPr>
          <a:xfrm>
            <a:off x="5686021" y="4707623"/>
            <a:ext cx="1568400" cy="0"/>
          </a:xfrm>
          <a:prstGeom prst="straightConnector1">
            <a:avLst/>
          </a:prstGeom>
          <a:noFill/>
          <a:ln cap="flat" cmpd="sng" w="28575">
            <a:solidFill>
              <a:srgbClr val="C00000"/>
            </a:solidFill>
            <a:prstDash val="solid"/>
            <a:miter lim="800000"/>
            <a:headEnd len="sm" w="sm" type="none"/>
            <a:tailEnd len="sm" w="sm" type="none"/>
          </a:ln>
        </p:spPr>
      </p:cxnSp>
      <p:cxnSp>
        <p:nvCxnSpPr>
          <p:cNvPr id="218" name="Google Shape;218;ga264c5d9f9_0_73"/>
          <p:cNvCxnSpPr/>
          <p:nvPr/>
        </p:nvCxnSpPr>
        <p:spPr>
          <a:xfrm>
            <a:off x="5706870" y="4192194"/>
            <a:ext cx="1568400" cy="0"/>
          </a:xfrm>
          <a:prstGeom prst="straightConnector1">
            <a:avLst/>
          </a:prstGeom>
          <a:noFill/>
          <a:ln cap="flat" cmpd="sng" w="28575">
            <a:solidFill>
              <a:srgbClr val="C00000"/>
            </a:solidFill>
            <a:prstDash val="solid"/>
            <a:miter lim="800000"/>
            <a:headEnd len="sm" w="sm" type="none"/>
            <a:tailEnd len="sm" w="sm" type="none"/>
          </a:ln>
        </p:spPr>
      </p:cxnSp>
      <p:cxnSp>
        <p:nvCxnSpPr>
          <p:cNvPr id="219" name="Google Shape;219;ga264c5d9f9_0_73"/>
          <p:cNvCxnSpPr/>
          <p:nvPr/>
        </p:nvCxnSpPr>
        <p:spPr>
          <a:xfrm>
            <a:off x="5684572" y="5203808"/>
            <a:ext cx="1568400" cy="0"/>
          </a:xfrm>
          <a:prstGeom prst="straightConnector1">
            <a:avLst/>
          </a:prstGeom>
          <a:noFill/>
          <a:ln cap="flat" cmpd="sng" w="28575">
            <a:solidFill>
              <a:srgbClr val="C00000"/>
            </a:solidFill>
            <a:prstDash val="solid"/>
            <a:miter lim="800000"/>
            <a:headEnd len="sm" w="sm" type="none"/>
            <a:tailEnd len="sm" w="sm" type="none"/>
          </a:ln>
        </p:spPr>
      </p:cxnSp>
      <p:cxnSp>
        <p:nvCxnSpPr>
          <p:cNvPr id="220" name="Google Shape;220;ga264c5d9f9_0_73"/>
          <p:cNvCxnSpPr/>
          <p:nvPr/>
        </p:nvCxnSpPr>
        <p:spPr>
          <a:xfrm>
            <a:off x="5686024" y="5702175"/>
            <a:ext cx="1568400" cy="0"/>
          </a:xfrm>
          <a:prstGeom prst="straightConnector1">
            <a:avLst/>
          </a:prstGeom>
          <a:noFill/>
          <a:ln cap="flat" cmpd="sng" w="28575">
            <a:solidFill>
              <a:srgbClr val="C00000"/>
            </a:solidFill>
            <a:prstDash val="solid"/>
            <a:miter lim="800000"/>
            <a:headEnd len="sm" w="sm" type="none"/>
            <a:tailEnd len="sm" w="sm" type="none"/>
          </a:ln>
        </p:spPr>
      </p:cxnSp>
      <p:sp>
        <p:nvSpPr>
          <p:cNvPr id="221" name="Google Shape;221;ga264c5d9f9_0_73"/>
          <p:cNvSpPr txBox="1"/>
          <p:nvPr/>
        </p:nvSpPr>
        <p:spPr>
          <a:xfrm>
            <a:off x="6663532" y="3798598"/>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0</a:t>
            </a:r>
            <a:endParaRPr/>
          </a:p>
        </p:txBody>
      </p:sp>
      <p:sp>
        <p:nvSpPr>
          <p:cNvPr id="222" name="Google Shape;222;ga264c5d9f9_0_73"/>
          <p:cNvSpPr txBox="1"/>
          <p:nvPr/>
        </p:nvSpPr>
        <p:spPr>
          <a:xfrm>
            <a:off x="6673083" y="4281245"/>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0</a:t>
            </a:r>
            <a:endParaRPr/>
          </a:p>
        </p:txBody>
      </p:sp>
      <p:sp>
        <p:nvSpPr>
          <p:cNvPr id="223" name="Google Shape;223;ga264c5d9f9_0_73"/>
          <p:cNvSpPr txBox="1"/>
          <p:nvPr/>
        </p:nvSpPr>
        <p:spPr>
          <a:xfrm>
            <a:off x="6690095" y="4771885"/>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0</a:t>
            </a:r>
            <a:endParaRPr/>
          </a:p>
        </p:txBody>
      </p:sp>
      <p:sp>
        <p:nvSpPr>
          <p:cNvPr id="224" name="Google Shape;224;ga264c5d9f9_0_73"/>
          <p:cNvSpPr txBox="1"/>
          <p:nvPr/>
        </p:nvSpPr>
        <p:spPr>
          <a:xfrm>
            <a:off x="6685670" y="5321708"/>
            <a:ext cx="5415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800">
                <a:solidFill>
                  <a:srgbClr val="FFFFFF"/>
                </a:solidFill>
                <a:latin typeface="Calibri"/>
                <a:ea typeface="Calibri"/>
                <a:cs typeface="Calibri"/>
                <a:sym typeface="Calibri"/>
              </a:rPr>
              <a:t>1</a:t>
            </a:r>
            <a:endParaRPr/>
          </a:p>
        </p:txBody>
      </p:sp>
      <p:cxnSp>
        <p:nvCxnSpPr>
          <p:cNvPr id="225" name="Google Shape;225;ga264c5d9f9_0_73"/>
          <p:cNvCxnSpPr>
            <a:stCxn id="226" idx="2"/>
          </p:cNvCxnSpPr>
          <p:nvPr/>
        </p:nvCxnSpPr>
        <p:spPr>
          <a:xfrm>
            <a:off x="8411953" y="4095088"/>
            <a:ext cx="45300" cy="1478400"/>
          </a:xfrm>
          <a:prstGeom prst="straightConnector1">
            <a:avLst/>
          </a:prstGeom>
          <a:noFill/>
          <a:ln cap="flat" cmpd="sng" w="28575">
            <a:solidFill>
              <a:srgbClr val="FFFFFF"/>
            </a:solidFill>
            <a:prstDash val="solid"/>
            <a:miter lim="800000"/>
            <a:headEnd len="sm" w="sm" type="none"/>
            <a:tailEnd len="sm" w="sm" type="none"/>
          </a:ln>
        </p:spPr>
      </p:cxnSp>
      <p:cxnSp>
        <p:nvCxnSpPr>
          <p:cNvPr id="227" name="Google Shape;227;ga264c5d9f9_0_73"/>
          <p:cNvCxnSpPr/>
          <p:nvPr/>
        </p:nvCxnSpPr>
        <p:spPr>
          <a:xfrm rot="10800000">
            <a:off x="8040075" y="5217013"/>
            <a:ext cx="2007900" cy="8700"/>
          </a:xfrm>
          <a:prstGeom prst="straightConnector1">
            <a:avLst/>
          </a:prstGeom>
          <a:noFill/>
          <a:ln cap="flat" cmpd="sng" w="28575">
            <a:solidFill>
              <a:srgbClr val="FFFFFF"/>
            </a:solidFill>
            <a:prstDash val="solid"/>
            <a:miter lim="800000"/>
            <a:headEnd len="sm" w="sm" type="none"/>
            <a:tailEnd len="sm" w="sm" type="none"/>
          </a:ln>
        </p:spPr>
      </p:cxnSp>
      <p:sp>
        <p:nvSpPr>
          <p:cNvPr id="226" name="Google Shape;226;ga264c5d9f9_0_73"/>
          <p:cNvSpPr txBox="1"/>
          <p:nvPr/>
        </p:nvSpPr>
        <p:spPr>
          <a:xfrm>
            <a:off x="7996903" y="3787288"/>
            <a:ext cx="830100" cy="3078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100">
                <a:solidFill>
                  <a:srgbClr val="FFFFFF"/>
                </a:solidFill>
                <a:latin typeface="Calibri"/>
                <a:ea typeface="Calibri"/>
                <a:cs typeface="Calibri"/>
                <a:sym typeface="Calibri"/>
              </a:rPr>
              <a:t>Colegas</a:t>
            </a:r>
            <a:endParaRPr sz="1100"/>
          </a:p>
        </p:txBody>
      </p:sp>
      <p:sp>
        <p:nvSpPr>
          <p:cNvPr id="228" name="Google Shape;228;ga264c5d9f9_0_73"/>
          <p:cNvSpPr txBox="1"/>
          <p:nvPr/>
        </p:nvSpPr>
        <p:spPr>
          <a:xfrm>
            <a:off x="9298700" y="5320166"/>
            <a:ext cx="1411500" cy="3078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100">
                <a:solidFill>
                  <a:srgbClr val="FFFFFF"/>
                </a:solidFill>
                <a:latin typeface="Calibri"/>
                <a:ea typeface="Calibri"/>
                <a:cs typeface="Calibri"/>
                <a:sym typeface="Calibri"/>
              </a:rPr>
              <a:t>Buen dia</a:t>
            </a:r>
            <a:endParaRPr sz="1100"/>
          </a:p>
        </p:txBody>
      </p:sp>
      <p:sp>
        <p:nvSpPr>
          <p:cNvPr id="229" name="Google Shape;229;ga264c5d9f9_0_73"/>
          <p:cNvSpPr/>
          <p:nvPr/>
        </p:nvSpPr>
        <p:spPr>
          <a:xfrm>
            <a:off x="8343100" y="5108425"/>
            <a:ext cx="269400" cy="225900"/>
          </a:xfrm>
          <a:prstGeom prst="flowChartSummingJunction">
            <a:avLst/>
          </a:prstGeom>
          <a:solidFill>
            <a:srgbClr val="666666"/>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ga264c5d9f9_0_73"/>
          <p:cNvSpPr/>
          <p:nvPr/>
        </p:nvSpPr>
        <p:spPr>
          <a:xfrm>
            <a:off x="8304150" y="4192200"/>
            <a:ext cx="269400" cy="225900"/>
          </a:xfrm>
          <a:prstGeom prst="flowChartSummingJunction">
            <a:avLst/>
          </a:prstGeom>
          <a:solidFill>
            <a:srgbClr val="666666"/>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ga264c5d9f9_0_73"/>
          <p:cNvSpPr/>
          <p:nvPr/>
        </p:nvSpPr>
        <p:spPr>
          <a:xfrm>
            <a:off x="9381975" y="5108425"/>
            <a:ext cx="269400" cy="225900"/>
          </a:xfrm>
          <a:prstGeom prst="flowChartSummingJunction">
            <a:avLst/>
          </a:prstGeom>
          <a:solidFill>
            <a:srgbClr val="666666"/>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ga264c5d9f9_0_73"/>
          <p:cNvSpPr/>
          <p:nvPr/>
        </p:nvSpPr>
        <p:spPr>
          <a:xfrm>
            <a:off x="9298700" y="4192200"/>
            <a:ext cx="269400" cy="225900"/>
          </a:xfrm>
          <a:prstGeom prst="flowChartSummingJunction">
            <a:avLst/>
          </a:prstGeom>
          <a:solidFill>
            <a:srgbClr val="B45F0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3" name="Google Shape;233;ga264c5d9f9_0_73"/>
          <p:cNvCxnSpPr/>
          <p:nvPr/>
        </p:nvCxnSpPr>
        <p:spPr>
          <a:xfrm>
            <a:off x="8700700" y="4189550"/>
            <a:ext cx="1208100" cy="912600"/>
          </a:xfrm>
          <a:prstGeom prst="straightConnector1">
            <a:avLst/>
          </a:prstGeom>
          <a:noFill/>
          <a:ln cap="flat" cmpd="sng" w="28575">
            <a:solidFill>
              <a:srgbClr val="C00000"/>
            </a:solidFill>
            <a:prstDash val="solid"/>
            <a:miter lim="800000"/>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par>
                                <p:cTn fill="hold" nodeType="with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par>
                                <p:cTn fill="hold" nodeType="with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par>
                                <p:cTn fill="hold" nodeType="with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par>
                                <p:cTn fill="hold" nodeType="with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1000"/>
                                        <p:tgtEl>
                                          <p:spTgt spid="213"/>
                                        </p:tgtEl>
                                      </p:cBhvr>
                                    </p:animEffect>
                                  </p:childTnLst>
                                </p:cTn>
                              </p:par>
                              <p:par>
                                <p:cTn fill="hold" nodeType="with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par>
                                <p:cTn fill="hold" nodeType="with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par>
                                <p:cTn fill="hold" nodeType="with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par>
                                <p:cTn fill="hold" nodeType="with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par>
                                <p:cTn fill="hold" nodeType="with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par>
                                <p:cTn fill="hold" nodeType="with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par>
                                <p:cTn fill="hold" nodeType="with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par>
                                <p:cTn fill="hold" nodeType="with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par>
                                <p:cTn fill="hold" nodeType="with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par>
                                <p:cTn fill="hold" nodeType="with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par>
                                <p:cTn fill="hold" nodeType="with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par>
                                <p:cTn fill="hold" nodeType="with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par>
                                <p:cTn fill="hold" nodeType="with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par>
                                <p:cTn fill="hold" nodeType="with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par>
                                <p:cTn fill="hold" nodeType="with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par>
                                <p:cTn fill="hold" nodeType="with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a264c5d9f9_0_159"/>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Problemas más avanzados</a:t>
            </a:r>
            <a:endParaRPr>
              <a:solidFill>
                <a:srgbClr val="FF0000"/>
              </a:solidFill>
            </a:endParaRPr>
          </a:p>
        </p:txBody>
      </p:sp>
      <p:sp>
        <p:nvSpPr>
          <p:cNvPr id="240" name="Google Shape;240;ga264c5d9f9_0_159"/>
          <p:cNvSpPr/>
          <p:nvPr/>
        </p:nvSpPr>
        <p:spPr>
          <a:xfrm>
            <a:off x="525275" y="1477650"/>
            <a:ext cx="11104500" cy="5301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900">
                <a:solidFill>
                  <a:schemeClr val="lt1"/>
                </a:solidFill>
                <a:latin typeface="Calibri"/>
                <a:ea typeface="Calibri"/>
                <a:cs typeface="Calibri"/>
                <a:sym typeface="Calibri"/>
              </a:rPr>
              <a:t>Vamos a intentar resolver una puerta XOR</a:t>
            </a:r>
            <a:endParaRPr sz="1900">
              <a:solidFill>
                <a:schemeClr val="lt1"/>
              </a:solidFill>
              <a:latin typeface="Calibri"/>
              <a:ea typeface="Calibri"/>
              <a:cs typeface="Calibri"/>
              <a:sym typeface="Calibri"/>
            </a:endParaRPr>
          </a:p>
        </p:txBody>
      </p:sp>
      <p:sp>
        <p:nvSpPr>
          <p:cNvPr id="241" name="Google Shape;241;ga264c5d9f9_0_159"/>
          <p:cNvSpPr/>
          <p:nvPr/>
        </p:nvSpPr>
        <p:spPr>
          <a:xfrm>
            <a:off x="4427975" y="2264150"/>
            <a:ext cx="6654300" cy="752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ES" sz="1900">
                <a:solidFill>
                  <a:schemeClr val="lt1"/>
                </a:solidFill>
                <a:latin typeface="Calibri"/>
                <a:ea typeface="Calibri"/>
                <a:cs typeface="Calibri"/>
                <a:sym typeface="Calibri"/>
              </a:rPr>
              <a:t>Es imposible separar los puntos con un único hiperplano. ¿Solución? Combinar varias neuronas</a:t>
            </a:r>
            <a:endParaRPr sz="1900">
              <a:solidFill>
                <a:schemeClr val="lt1"/>
              </a:solidFill>
              <a:latin typeface="Calibri"/>
              <a:ea typeface="Calibri"/>
              <a:cs typeface="Calibri"/>
              <a:sym typeface="Calibri"/>
            </a:endParaRPr>
          </a:p>
        </p:txBody>
      </p:sp>
      <p:cxnSp>
        <p:nvCxnSpPr>
          <p:cNvPr id="242" name="Google Shape;242;ga264c5d9f9_0_159"/>
          <p:cNvCxnSpPr>
            <a:stCxn id="243" idx="2"/>
          </p:cNvCxnSpPr>
          <p:nvPr/>
        </p:nvCxnSpPr>
        <p:spPr>
          <a:xfrm>
            <a:off x="1438703" y="5042513"/>
            <a:ext cx="45300" cy="1478400"/>
          </a:xfrm>
          <a:prstGeom prst="straightConnector1">
            <a:avLst/>
          </a:prstGeom>
          <a:noFill/>
          <a:ln cap="flat" cmpd="sng" w="28575">
            <a:solidFill>
              <a:srgbClr val="FFFFFF"/>
            </a:solidFill>
            <a:prstDash val="solid"/>
            <a:miter lim="800000"/>
            <a:headEnd len="sm" w="sm" type="none"/>
            <a:tailEnd len="sm" w="sm" type="none"/>
          </a:ln>
        </p:spPr>
      </p:cxnSp>
      <p:cxnSp>
        <p:nvCxnSpPr>
          <p:cNvPr id="244" name="Google Shape;244;ga264c5d9f9_0_159"/>
          <p:cNvCxnSpPr/>
          <p:nvPr/>
        </p:nvCxnSpPr>
        <p:spPr>
          <a:xfrm rot="10800000">
            <a:off x="1066825" y="6164438"/>
            <a:ext cx="2007900" cy="8700"/>
          </a:xfrm>
          <a:prstGeom prst="straightConnector1">
            <a:avLst/>
          </a:prstGeom>
          <a:noFill/>
          <a:ln cap="flat" cmpd="sng" w="28575">
            <a:solidFill>
              <a:srgbClr val="FFFFFF"/>
            </a:solidFill>
            <a:prstDash val="solid"/>
            <a:miter lim="800000"/>
            <a:headEnd len="sm" w="sm" type="none"/>
            <a:tailEnd len="sm" w="sm" type="none"/>
          </a:ln>
        </p:spPr>
      </p:cxnSp>
      <p:sp>
        <p:nvSpPr>
          <p:cNvPr id="245" name="Google Shape;245;ga264c5d9f9_0_159"/>
          <p:cNvSpPr/>
          <p:nvPr/>
        </p:nvSpPr>
        <p:spPr>
          <a:xfrm>
            <a:off x="1330900" y="5139625"/>
            <a:ext cx="269400" cy="225900"/>
          </a:xfrm>
          <a:prstGeom prst="flowChartSummingJunction">
            <a:avLst/>
          </a:prstGeom>
          <a:solidFill>
            <a:srgbClr val="666666"/>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ga264c5d9f9_0_159"/>
          <p:cNvSpPr/>
          <p:nvPr/>
        </p:nvSpPr>
        <p:spPr>
          <a:xfrm>
            <a:off x="2408725" y="6055850"/>
            <a:ext cx="269400" cy="225900"/>
          </a:xfrm>
          <a:prstGeom prst="flowChartSummingJunction">
            <a:avLst/>
          </a:prstGeom>
          <a:solidFill>
            <a:srgbClr val="666666"/>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ga264c5d9f9_0_159"/>
          <p:cNvSpPr/>
          <p:nvPr/>
        </p:nvSpPr>
        <p:spPr>
          <a:xfrm>
            <a:off x="2325450" y="5139625"/>
            <a:ext cx="269400" cy="225900"/>
          </a:xfrm>
          <a:prstGeom prst="flowChartSummingJunction">
            <a:avLst/>
          </a:prstGeom>
          <a:solidFill>
            <a:srgbClr val="B45F0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8" name="Google Shape;248;ga264c5d9f9_0_159"/>
          <p:cNvPicPr preferRelativeResize="0"/>
          <p:nvPr/>
        </p:nvPicPr>
        <p:blipFill>
          <a:blip r:embed="rId3">
            <a:alphaModFix/>
          </a:blip>
          <a:stretch>
            <a:fillRect/>
          </a:stretch>
        </p:blipFill>
        <p:spPr>
          <a:xfrm>
            <a:off x="1119169" y="2065723"/>
            <a:ext cx="2617781" cy="2352376"/>
          </a:xfrm>
          <a:prstGeom prst="rect">
            <a:avLst/>
          </a:prstGeom>
          <a:noFill/>
          <a:ln>
            <a:noFill/>
          </a:ln>
        </p:spPr>
      </p:pic>
      <p:sp>
        <p:nvSpPr>
          <p:cNvPr id="249" name="Google Shape;249;ga264c5d9f9_0_159"/>
          <p:cNvSpPr/>
          <p:nvPr/>
        </p:nvSpPr>
        <p:spPr>
          <a:xfrm>
            <a:off x="1330900" y="6055850"/>
            <a:ext cx="269400" cy="225900"/>
          </a:xfrm>
          <a:prstGeom prst="flowChartSummingJunction">
            <a:avLst/>
          </a:prstGeom>
          <a:solidFill>
            <a:srgbClr val="B45F0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0" name="Google Shape;250;ga264c5d9f9_0_159"/>
          <p:cNvPicPr preferRelativeResize="0"/>
          <p:nvPr/>
        </p:nvPicPr>
        <p:blipFill>
          <a:blip r:embed="rId4">
            <a:alphaModFix/>
          </a:blip>
          <a:stretch>
            <a:fillRect/>
          </a:stretch>
        </p:blipFill>
        <p:spPr>
          <a:xfrm>
            <a:off x="6117849" y="3116000"/>
            <a:ext cx="3385600" cy="2864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ga264c5d9f9_0_154"/>
          <p:cNvSpPr txBox="1"/>
          <p:nvPr>
            <p:ph type="title"/>
          </p:nvPr>
        </p:nvSpPr>
        <p:spPr>
          <a:xfrm>
            <a:off x="2276518" y="2330166"/>
            <a:ext cx="7638900" cy="21978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0000"/>
              </a:buClr>
              <a:buSzPts val="4400"/>
              <a:buFont typeface="Calibri"/>
              <a:buNone/>
            </a:pPr>
            <a:r>
              <a:rPr lang="es-ES">
                <a:solidFill>
                  <a:srgbClr val="FF0000"/>
                </a:solidFill>
              </a:rPr>
              <a:t>Entonces si tenemos puertas lógicas, </a:t>
            </a:r>
            <a:r>
              <a:rPr lang="es-ES">
                <a:solidFill>
                  <a:srgbClr val="FFFFFF"/>
                </a:solidFill>
              </a:rPr>
              <a:t>¿para qué necesitamos las neuronas?</a:t>
            </a:r>
            <a:endParaRPr>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ga264c5d9f9_0_201"/>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Perceptrón</a:t>
            </a:r>
            <a:endParaRPr>
              <a:solidFill>
                <a:srgbClr val="FF0000"/>
              </a:solidFill>
            </a:endParaRPr>
          </a:p>
        </p:txBody>
      </p:sp>
      <p:sp>
        <p:nvSpPr>
          <p:cNvPr id="263" name="Google Shape;263;ga264c5d9f9_0_201"/>
          <p:cNvSpPr/>
          <p:nvPr/>
        </p:nvSpPr>
        <p:spPr>
          <a:xfrm>
            <a:off x="525275" y="1477650"/>
            <a:ext cx="10394400" cy="259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900">
                <a:solidFill>
                  <a:schemeClr val="lt1"/>
                </a:solidFill>
                <a:latin typeface="Calibri"/>
                <a:ea typeface="Calibri"/>
                <a:cs typeface="Calibri"/>
                <a:sym typeface="Calibri"/>
              </a:rPr>
              <a:t>A diferencia de una simple neurona o una puerta lógica, aprende automáticamente los pesos de la neurona de McCulloch-Pitts para minimizar los errores. Se utilizan para problemas separables linealmente. Ya no son datos binarios, sino que pueden ser números.</a:t>
            </a:r>
            <a:endParaRPr sz="19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900">
              <a:solidFill>
                <a:schemeClr val="lt1"/>
              </a:solidFill>
              <a:latin typeface="Calibri"/>
              <a:ea typeface="Calibri"/>
              <a:cs typeface="Calibri"/>
              <a:sym typeface="Calibri"/>
            </a:endParaRPr>
          </a:p>
          <a:p>
            <a:pPr indent="0" lvl="0" marL="0" marR="0" rtl="0" algn="l">
              <a:spcBef>
                <a:spcPts val="0"/>
              </a:spcBef>
              <a:spcAft>
                <a:spcPts val="0"/>
              </a:spcAft>
              <a:buNone/>
            </a:pPr>
            <a:r>
              <a:rPr lang="es-ES" sz="1900">
                <a:solidFill>
                  <a:schemeClr val="lt1"/>
                </a:solidFill>
                <a:latin typeface="Calibri"/>
                <a:ea typeface="Calibri"/>
                <a:cs typeface="Calibri"/>
                <a:sym typeface="Calibri"/>
              </a:rPr>
              <a:t>Inventado por Frank Rosenblatt en 1957</a:t>
            </a:r>
            <a:endParaRPr sz="1900">
              <a:solidFill>
                <a:schemeClr val="lt1"/>
              </a:solidFill>
              <a:latin typeface="Calibri"/>
              <a:ea typeface="Calibri"/>
              <a:cs typeface="Calibri"/>
              <a:sym typeface="Calibri"/>
            </a:endParaRPr>
          </a:p>
        </p:txBody>
      </p:sp>
      <p:pic>
        <p:nvPicPr>
          <p:cNvPr id="264" name="Google Shape;264;ga264c5d9f9_0_201"/>
          <p:cNvPicPr preferRelativeResize="0"/>
          <p:nvPr/>
        </p:nvPicPr>
        <p:blipFill>
          <a:blip r:embed="rId3">
            <a:alphaModFix/>
          </a:blip>
          <a:stretch>
            <a:fillRect/>
          </a:stretch>
        </p:blipFill>
        <p:spPr>
          <a:xfrm>
            <a:off x="8300875" y="3281500"/>
            <a:ext cx="2295500" cy="2550550"/>
          </a:xfrm>
          <a:prstGeom prst="rect">
            <a:avLst/>
          </a:prstGeom>
          <a:noFill/>
          <a:ln>
            <a:noFill/>
          </a:ln>
        </p:spPr>
      </p:pic>
      <p:sp>
        <p:nvSpPr>
          <p:cNvPr id="265" name="Google Shape;265;ga264c5d9f9_0_201"/>
          <p:cNvSpPr/>
          <p:nvPr/>
        </p:nvSpPr>
        <p:spPr>
          <a:xfrm>
            <a:off x="525275" y="3337725"/>
            <a:ext cx="6819600" cy="2868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ES" sz="1800">
                <a:solidFill>
                  <a:schemeClr val="lt1"/>
                </a:solidFill>
                <a:latin typeface="Calibri"/>
                <a:ea typeface="Calibri"/>
                <a:cs typeface="Calibri"/>
                <a:sym typeface="Calibri"/>
              </a:rPr>
              <a:t>¿Cómo se entrena?</a:t>
            </a:r>
            <a:endParaRPr b="1" sz="1800">
              <a:solidFill>
                <a:schemeClr val="lt1"/>
              </a:solidFill>
              <a:latin typeface="Calibri"/>
              <a:ea typeface="Calibri"/>
              <a:cs typeface="Calibri"/>
              <a:sym typeface="Calibri"/>
            </a:endParaRPr>
          </a:p>
          <a:p>
            <a:pPr indent="0" lvl="0" marL="0" marR="0" rtl="0" algn="l">
              <a:spcBef>
                <a:spcPts val="0"/>
              </a:spcBef>
              <a:spcAft>
                <a:spcPts val="0"/>
              </a:spcAft>
              <a:buNone/>
            </a:pPr>
            <a:r>
              <a:rPr lang="es-ES" sz="1600">
                <a:solidFill>
                  <a:schemeClr val="lt1"/>
                </a:solidFill>
                <a:latin typeface="Calibri"/>
                <a:ea typeface="Calibri"/>
                <a:cs typeface="Calibri"/>
                <a:sym typeface="Calibri"/>
              </a:rPr>
              <a:t>1. El perceptrón se inicializa con unos pesos a 0 o aleatorios</a:t>
            </a:r>
            <a:endParaRPr sz="1600">
              <a:solidFill>
                <a:schemeClr val="lt1"/>
              </a:solidFill>
              <a:latin typeface="Calibri"/>
              <a:ea typeface="Calibri"/>
              <a:cs typeface="Calibri"/>
              <a:sym typeface="Calibri"/>
            </a:endParaRPr>
          </a:p>
          <a:p>
            <a:pPr indent="0" lvl="0" marL="0" marR="0" rtl="0" algn="l">
              <a:spcBef>
                <a:spcPts val="0"/>
              </a:spcBef>
              <a:spcAft>
                <a:spcPts val="0"/>
              </a:spcAft>
              <a:buNone/>
            </a:pPr>
            <a:r>
              <a:rPr lang="es-ES" sz="1600">
                <a:solidFill>
                  <a:schemeClr val="lt1"/>
                </a:solidFill>
                <a:latin typeface="Calibri"/>
                <a:ea typeface="Calibri"/>
                <a:cs typeface="Calibri"/>
                <a:sym typeface="Calibri"/>
              </a:rPr>
              <a:t>2. Calcula las salidas, a través de la combinación lineal de entradas y pesos + bias</a:t>
            </a:r>
            <a:endParaRPr sz="1600">
              <a:solidFill>
                <a:schemeClr val="lt1"/>
              </a:solidFill>
              <a:latin typeface="Calibri"/>
              <a:ea typeface="Calibri"/>
              <a:cs typeface="Calibri"/>
              <a:sym typeface="Calibri"/>
            </a:endParaRPr>
          </a:p>
          <a:p>
            <a:pPr indent="0" lvl="0" marL="0" marR="0" rtl="0" algn="l">
              <a:spcBef>
                <a:spcPts val="0"/>
              </a:spcBef>
              <a:spcAft>
                <a:spcPts val="0"/>
              </a:spcAft>
              <a:buNone/>
            </a:pPr>
            <a:r>
              <a:rPr lang="es-ES" sz="1600">
                <a:solidFill>
                  <a:schemeClr val="lt1"/>
                </a:solidFill>
                <a:latin typeface="Calibri"/>
                <a:ea typeface="Calibri"/>
                <a:cs typeface="Calibri"/>
                <a:sym typeface="Calibri"/>
              </a:rPr>
              <a:t>3. Atraviesa la función de activación</a:t>
            </a:r>
            <a:endParaRPr sz="1600">
              <a:solidFill>
                <a:schemeClr val="lt1"/>
              </a:solidFill>
              <a:latin typeface="Calibri"/>
              <a:ea typeface="Calibri"/>
              <a:cs typeface="Calibri"/>
              <a:sym typeface="Calibri"/>
            </a:endParaRPr>
          </a:p>
          <a:p>
            <a:pPr indent="0" lvl="0" marL="0" marR="0" rtl="0" algn="l">
              <a:spcBef>
                <a:spcPts val="0"/>
              </a:spcBef>
              <a:spcAft>
                <a:spcPts val="0"/>
              </a:spcAft>
              <a:buNone/>
            </a:pPr>
            <a:r>
              <a:rPr lang="es-ES" sz="1600">
                <a:solidFill>
                  <a:schemeClr val="lt1"/>
                </a:solidFill>
                <a:latin typeface="Calibri"/>
                <a:ea typeface="Calibri"/>
                <a:cs typeface="Calibri"/>
                <a:sym typeface="Calibri"/>
              </a:rPr>
              <a:t>4. Evalúa errores en la salida</a:t>
            </a:r>
            <a:endParaRPr sz="1600">
              <a:solidFill>
                <a:schemeClr val="lt1"/>
              </a:solidFill>
              <a:latin typeface="Calibri"/>
              <a:ea typeface="Calibri"/>
              <a:cs typeface="Calibri"/>
              <a:sym typeface="Calibri"/>
            </a:endParaRPr>
          </a:p>
          <a:p>
            <a:pPr indent="0" lvl="0" marL="0" marR="0" rtl="0" algn="l">
              <a:spcBef>
                <a:spcPts val="0"/>
              </a:spcBef>
              <a:spcAft>
                <a:spcPts val="0"/>
              </a:spcAft>
              <a:buNone/>
            </a:pPr>
            <a:r>
              <a:rPr lang="es-ES" sz="1600">
                <a:solidFill>
                  <a:schemeClr val="lt1"/>
                </a:solidFill>
                <a:latin typeface="Calibri"/>
                <a:ea typeface="Calibri"/>
                <a:cs typeface="Calibri"/>
                <a:sym typeface="Calibri"/>
              </a:rPr>
              <a:t>5. Vuelve a ajustar los pesos hasta que minimiza el error.</a:t>
            </a:r>
            <a:endParaRPr sz="16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9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900">
              <a:solidFill>
                <a:schemeClr val="lt1"/>
              </a:solidFill>
              <a:latin typeface="Calibri"/>
              <a:ea typeface="Calibri"/>
              <a:cs typeface="Calibri"/>
              <a:sym typeface="Calibri"/>
            </a:endParaRPr>
          </a:p>
          <a:p>
            <a:pPr indent="0" lvl="0" marL="0" marR="0" rtl="0" algn="l">
              <a:spcBef>
                <a:spcPts val="0"/>
              </a:spcBef>
              <a:spcAft>
                <a:spcPts val="0"/>
              </a:spcAft>
              <a:buNone/>
            </a:pPr>
            <a:r>
              <a:rPr lang="es-ES" sz="1900">
                <a:solidFill>
                  <a:schemeClr val="lt1"/>
                </a:solidFill>
                <a:latin typeface="Calibri"/>
                <a:ea typeface="Calibri"/>
                <a:cs typeface="Calibri"/>
                <a:sym typeface="Calibri"/>
              </a:rPr>
              <a:t>No muy efectivo para problemas con separación no lineal</a:t>
            </a:r>
            <a:endParaRPr sz="1900">
              <a:solidFill>
                <a:schemeClr val="lt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a264c5d9f9_0_212"/>
          <p:cNvSpPr txBox="1"/>
          <p:nvPr>
            <p:ph type="title"/>
          </p:nvPr>
        </p:nvSpPr>
        <p:spPr>
          <a:xfrm>
            <a:off x="2276518" y="2330166"/>
            <a:ext cx="7638900" cy="21978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0000"/>
              </a:buClr>
              <a:buSzPts val="4400"/>
              <a:buFont typeface="Calibri"/>
              <a:buNone/>
            </a:pPr>
            <a:r>
              <a:rPr lang="es-ES">
                <a:solidFill>
                  <a:srgbClr val="FF0000"/>
                </a:solidFill>
              </a:rPr>
              <a:t>Si los perceptrones resuelven problemas simples</a:t>
            </a:r>
            <a:r>
              <a:rPr lang="es-ES">
                <a:solidFill>
                  <a:srgbClr val="FF0000"/>
                </a:solidFill>
              </a:rPr>
              <a:t>, </a:t>
            </a:r>
            <a:r>
              <a:rPr lang="es-ES">
                <a:solidFill>
                  <a:srgbClr val="FFFFFF"/>
                </a:solidFill>
              </a:rPr>
              <a:t>¿qué están aportando?</a:t>
            </a:r>
            <a:endParaRPr>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ga264c5d9f9_0_14"/>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ANN (Redes Neuronales Artificiales)</a:t>
            </a:r>
            <a:endParaRPr>
              <a:solidFill>
                <a:srgbClr val="FF0000"/>
              </a:solidFill>
            </a:endParaRPr>
          </a:p>
        </p:txBody>
      </p:sp>
      <p:sp>
        <p:nvSpPr>
          <p:cNvPr id="278" name="Google Shape;278;ga264c5d9f9_0_14"/>
          <p:cNvSpPr/>
          <p:nvPr/>
        </p:nvSpPr>
        <p:spPr>
          <a:xfrm>
            <a:off x="547025" y="1545375"/>
            <a:ext cx="10891800" cy="2585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600">
                <a:solidFill>
                  <a:schemeClr val="lt1"/>
                </a:solidFill>
                <a:latin typeface="Calibri"/>
                <a:ea typeface="Calibri"/>
                <a:cs typeface="Calibri"/>
                <a:sym typeface="Calibri"/>
              </a:rPr>
              <a:t>Agregación de neuronas en capas, de tal manera que los outputs de una capa son los inputs de la siguiente. Cada conjunto de neuronas se va entrenando y especializando en resolver partes del problema, como a solventar una puerta XOR.</a:t>
            </a:r>
            <a:endParaRPr sz="16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600">
              <a:solidFill>
                <a:schemeClr val="lt1"/>
              </a:solidFill>
              <a:latin typeface="Calibri"/>
              <a:ea typeface="Calibri"/>
              <a:cs typeface="Calibri"/>
              <a:sym typeface="Calibri"/>
            </a:endParaRPr>
          </a:p>
          <a:p>
            <a:pPr indent="0" lvl="0" marL="0" marR="0" rtl="0" algn="l">
              <a:spcBef>
                <a:spcPts val="0"/>
              </a:spcBef>
              <a:spcAft>
                <a:spcPts val="0"/>
              </a:spcAft>
              <a:buNone/>
            </a:pPr>
            <a:r>
              <a:rPr lang="es-ES" sz="1600">
                <a:solidFill>
                  <a:schemeClr val="lt1"/>
                </a:solidFill>
                <a:latin typeface="Calibri"/>
                <a:ea typeface="Calibri"/>
                <a:cs typeface="Calibri"/>
                <a:sym typeface="Calibri"/>
              </a:rPr>
              <a:t>Algoritmos de entrada/salida, que simulan el comportamiento del cerebro humano. Se utilizan una serie de neuronas artificiales o nodos para solucionar problemas.</a:t>
            </a:r>
            <a:endParaRPr sz="16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600">
              <a:solidFill>
                <a:schemeClr val="lt1"/>
              </a:solidFill>
              <a:latin typeface="Calibri"/>
              <a:ea typeface="Calibri"/>
              <a:cs typeface="Calibri"/>
              <a:sym typeface="Calibri"/>
            </a:endParaRPr>
          </a:p>
          <a:p>
            <a:pPr indent="0" lvl="0" marL="0" marR="0" rtl="0" algn="l">
              <a:spcBef>
                <a:spcPts val="0"/>
              </a:spcBef>
              <a:spcAft>
                <a:spcPts val="0"/>
              </a:spcAft>
              <a:buNone/>
            </a:pPr>
            <a:r>
              <a:rPr lang="es-ES" sz="1600">
                <a:solidFill>
                  <a:schemeClr val="lt1"/>
                </a:solidFill>
                <a:latin typeface="Calibri"/>
                <a:ea typeface="Calibri"/>
                <a:cs typeface="Calibri"/>
                <a:sym typeface="Calibri"/>
              </a:rPr>
              <a:t>Son algoritmos de caja negra</a:t>
            </a:r>
            <a:endParaRPr sz="1600">
              <a:solidFill>
                <a:schemeClr val="lt1"/>
              </a:solidFill>
              <a:latin typeface="Calibri"/>
              <a:ea typeface="Calibri"/>
              <a:cs typeface="Calibri"/>
              <a:sym typeface="Calibri"/>
            </a:endParaRPr>
          </a:p>
        </p:txBody>
      </p:sp>
      <p:pic>
        <p:nvPicPr>
          <p:cNvPr id="279" name="Google Shape;279;ga264c5d9f9_0_14"/>
          <p:cNvPicPr preferRelativeResize="0"/>
          <p:nvPr/>
        </p:nvPicPr>
        <p:blipFill>
          <a:blip r:embed="rId3">
            <a:alphaModFix/>
          </a:blip>
          <a:stretch>
            <a:fillRect/>
          </a:stretch>
        </p:blipFill>
        <p:spPr>
          <a:xfrm>
            <a:off x="3238200" y="4089751"/>
            <a:ext cx="5715600" cy="2118125"/>
          </a:xfrm>
          <a:prstGeom prst="rect">
            <a:avLst/>
          </a:prstGeom>
          <a:noFill/>
          <a:ln>
            <a:noFill/>
          </a:ln>
        </p:spPr>
      </p:pic>
      <p:sp>
        <p:nvSpPr>
          <p:cNvPr id="280" name="Google Shape;280;ga264c5d9f9_0_14"/>
          <p:cNvSpPr/>
          <p:nvPr/>
        </p:nvSpPr>
        <p:spPr>
          <a:xfrm>
            <a:off x="9230925" y="4089750"/>
            <a:ext cx="2642400" cy="1707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600">
                <a:solidFill>
                  <a:schemeClr val="lt1"/>
                </a:solidFill>
                <a:latin typeface="Calibri"/>
                <a:ea typeface="Calibri"/>
                <a:cs typeface="Calibri"/>
                <a:sym typeface="Calibri"/>
              </a:rPr>
              <a:t>MLP</a:t>
            </a:r>
            <a:endParaRPr sz="1600">
              <a:solidFill>
                <a:schemeClr val="lt1"/>
              </a:solidFill>
              <a:latin typeface="Calibri"/>
              <a:ea typeface="Calibri"/>
              <a:cs typeface="Calibri"/>
              <a:sym typeface="Calibri"/>
            </a:endParaRPr>
          </a:p>
          <a:p>
            <a:pPr indent="0" lvl="0" marL="0" marR="0" rtl="0" algn="l">
              <a:spcBef>
                <a:spcPts val="0"/>
              </a:spcBef>
              <a:spcAft>
                <a:spcPts val="0"/>
              </a:spcAft>
              <a:buNone/>
            </a:pPr>
            <a:r>
              <a:rPr lang="es-ES" sz="1600">
                <a:solidFill>
                  <a:schemeClr val="lt1"/>
                </a:solidFill>
                <a:latin typeface="Calibri"/>
                <a:ea typeface="Calibri"/>
                <a:cs typeface="Calibri"/>
                <a:sym typeface="Calibri"/>
              </a:rPr>
              <a:t>MultiLayer Perceptron</a:t>
            </a:r>
            <a:endParaRPr sz="1600">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Deep Learning</a:t>
            </a:r>
            <a:endParaRPr/>
          </a:p>
        </p:txBody>
      </p:sp>
      <p:pic>
        <p:nvPicPr>
          <p:cNvPr descr="What's the Difference Between AI, Machine Learning, and Deep Learning? |  Oracle Big Data Blog" id="96" name="Google Shape;96;p4"/>
          <p:cNvPicPr preferRelativeResize="0"/>
          <p:nvPr/>
        </p:nvPicPr>
        <p:blipFill rotWithShape="1">
          <a:blip r:embed="rId3">
            <a:alphaModFix/>
          </a:blip>
          <a:srcRect b="9028" l="7179" r="7247" t="25693"/>
          <a:stretch/>
        </p:blipFill>
        <p:spPr>
          <a:xfrm>
            <a:off x="2270500" y="2255449"/>
            <a:ext cx="7328924" cy="31916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ga264c5d9f9_0_236"/>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Componentes MLP</a:t>
            </a:r>
            <a:endParaRPr>
              <a:solidFill>
                <a:srgbClr val="FF0000"/>
              </a:solidFill>
            </a:endParaRPr>
          </a:p>
        </p:txBody>
      </p:sp>
      <p:sp>
        <p:nvSpPr>
          <p:cNvPr id="287" name="Google Shape;287;ga264c5d9f9_0_236"/>
          <p:cNvSpPr/>
          <p:nvPr/>
        </p:nvSpPr>
        <p:spPr>
          <a:xfrm>
            <a:off x="547025" y="1545375"/>
            <a:ext cx="10891800" cy="2585400"/>
          </a:xfrm>
          <a:prstGeom prst="rect">
            <a:avLst/>
          </a:prstGeom>
          <a:noFill/>
          <a:ln>
            <a:noFill/>
          </a:ln>
        </p:spPr>
        <p:txBody>
          <a:bodyPr anchorCtr="0" anchor="t" bIns="45700" lIns="91425" spcFirstLastPara="1" rIns="91425" wrap="square" tIns="45700">
            <a:noAutofit/>
          </a:bodyPr>
          <a:lstStyle/>
          <a:p>
            <a:pPr indent="-330200" lvl="0" marL="457200" marR="0" rtl="0" algn="l">
              <a:spcBef>
                <a:spcPts val="0"/>
              </a:spcBef>
              <a:spcAft>
                <a:spcPts val="0"/>
              </a:spcAft>
              <a:buClr>
                <a:schemeClr val="lt1"/>
              </a:buClr>
              <a:buSzPts val="1600"/>
              <a:buFont typeface="Calibri"/>
              <a:buAutoNum type="arabicPeriod"/>
            </a:pPr>
            <a:r>
              <a:rPr b="1" lang="es-ES" sz="1600">
                <a:solidFill>
                  <a:schemeClr val="lt1"/>
                </a:solidFill>
                <a:latin typeface="Calibri"/>
                <a:ea typeface="Calibri"/>
                <a:cs typeface="Calibri"/>
                <a:sym typeface="Calibri"/>
              </a:rPr>
              <a:t>Input layer</a:t>
            </a:r>
            <a:r>
              <a:rPr lang="es-ES" sz="1600">
                <a:solidFill>
                  <a:schemeClr val="lt1"/>
                </a:solidFill>
                <a:latin typeface="Calibri"/>
                <a:ea typeface="Calibri"/>
                <a:cs typeface="Calibri"/>
                <a:sym typeface="Calibri"/>
              </a:rPr>
              <a:t>: NO tienen capa de activación. Cada nodo de entrada es una feature.</a:t>
            </a:r>
            <a:endParaRPr sz="1600">
              <a:solidFill>
                <a:schemeClr val="lt1"/>
              </a:solidFill>
              <a:latin typeface="Calibri"/>
              <a:ea typeface="Calibri"/>
              <a:cs typeface="Calibri"/>
              <a:sym typeface="Calibri"/>
            </a:endParaRPr>
          </a:p>
          <a:p>
            <a:pPr indent="-330200" lvl="0" marL="457200" marR="0" rtl="0" algn="l">
              <a:spcBef>
                <a:spcPts val="0"/>
              </a:spcBef>
              <a:spcAft>
                <a:spcPts val="0"/>
              </a:spcAft>
              <a:buClr>
                <a:schemeClr val="lt1"/>
              </a:buClr>
              <a:buSzPts val="1600"/>
              <a:buFont typeface="Calibri"/>
              <a:buAutoNum type="arabicPeriod"/>
            </a:pPr>
            <a:r>
              <a:rPr b="1" lang="es-ES" sz="1600">
                <a:solidFill>
                  <a:schemeClr val="lt1"/>
                </a:solidFill>
                <a:latin typeface="Calibri"/>
                <a:ea typeface="Calibri"/>
                <a:cs typeface="Calibri"/>
                <a:sym typeface="Calibri"/>
              </a:rPr>
              <a:t>Hidden layers</a:t>
            </a:r>
            <a:r>
              <a:rPr lang="es-ES" sz="1600">
                <a:solidFill>
                  <a:schemeClr val="lt1"/>
                </a:solidFill>
                <a:latin typeface="Calibri"/>
                <a:ea typeface="Calibri"/>
                <a:cs typeface="Calibri"/>
                <a:sym typeface="Calibri"/>
              </a:rPr>
              <a:t>: capas intermedias. Puede ser una o varias. Tienen función de activación y término bias.</a:t>
            </a:r>
            <a:r>
              <a:rPr lang="es-ES" sz="1600">
                <a:solidFill>
                  <a:schemeClr val="lt1"/>
                </a:solidFill>
                <a:latin typeface="Calibri"/>
                <a:ea typeface="Calibri"/>
                <a:cs typeface="Calibri"/>
                <a:sym typeface="Calibri"/>
              </a:rPr>
              <a:t> Con una capa se suele llamar MLP y si tiene múltiples </a:t>
            </a:r>
            <a:r>
              <a:rPr b="1" lang="es-ES" sz="1600">
                <a:solidFill>
                  <a:schemeClr val="lt1"/>
                </a:solidFill>
                <a:latin typeface="Calibri"/>
                <a:ea typeface="Calibri"/>
                <a:cs typeface="Calibri"/>
                <a:sym typeface="Calibri"/>
              </a:rPr>
              <a:t>Deep Neural Network.</a:t>
            </a:r>
            <a:endParaRPr sz="1600">
              <a:solidFill>
                <a:schemeClr val="lt1"/>
              </a:solidFill>
              <a:latin typeface="Calibri"/>
              <a:ea typeface="Calibri"/>
              <a:cs typeface="Calibri"/>
              <a:sym typeface="Calibri"/>
            </a:endParaRPr>
          </a:p>
          <a:p>
            <a:pPr indent="-330200" lvl="0" marL="457200" marR="0" rtl="0" algn="l">
              <a:spcBef>
                <a:spcPts val="0"/>
              </a:spcBef>
              <a:spcAft>
                <a:spcPts val="0"/>
              </a:spcAft>
              <a:buClr>
                <a:schemeClr val="lt1"/>
              </a:buClr>
              <a:buSzPts val="1600"/>
              <a:buFont typeface="Calibri"/>
              <a:buAutoNum type="arabicPeriod"/>
            </a:pPr>
            <a:r>
              <a:rPr b="1" lang="es-ES" sz="1600">
                <a:solidFill>
                  <a:schemeClr val="lt1"/>
                </a:solidFill>
                <a:latin typeface="Calibri"/>
                <a:ea typeface="Calibri"/>
                <a:cs typeface="Calibri"/>
                <a:sym typeface="Calibri"/>
              </a:rPr>
              <a:t>Output layer</a:t>
            </a:r>
            <a:r>
              <a:rPr lang="es-ES" sz="1600">
                <a:solidFill>
                  <a:schemeClr val="lt1"/>
                </a:solidFill>
                <a:latin typeface="Calibri"/>
                <a:ea typeface="Calibri"/>
                <a:cs typeface="Calibri"/>
                <a:sym typeface="Calibri"/>
              </a:rPr>
              <a:t>: posibles salidas de una red neuronal.</a:t>
            </a:r>
            <a:endParaRPr sz="1600">
              <a:solidFill>
                <a:schemeClr val="lt1"/>
              </a:solidFill>
              <a:latin typeface="Calibri"/>
              <a:ea typeface="Calibri"/>
              <a:cs typeface="Calibri"/>
              <a:sym typeface="Calibri"/>
            </a:endParaRPr>
          </a:p>
          <a:p>
            <a:pPr indent="-330200" lvl="1" marL="914400" marR="0" rtl="0" algn="l">
              <a:spcBef>
                <a:spcPts val="0"/>
              </a:spcBef>
              <a:spcAft>
                <a:spcPts val="0"/>
              </a:spcAft>
              <a:buClr>
                <a:schemeClr val="lt1"/>
              </a:buClr>
              <a:buSzPts val="1600"/>
              <a:buFont typeface="Calibri"/>
              <a:buAutoNum type="alphaLcPeriod"/>
            </a:pPr>
            <a:r>
              <a:rPr lang="es-ES" sz="1600">
                <a:solidFill>
                  <a:schemeClr val="lt1"/>
                </a:solidFill>
                <a:latin typeface="Calibri"/>
                <a:ea typeface="Calibri"/>
                <a:cs typeface="Calibri"/>
                <a:sym typeface="Calibri"/>
              </a:rPr>
              <a:t>Una neurona: clasificación binaria o regresión</a:t>
            </a:r>
            <a:endParaRPr sz="1600">
              <a:solidFill>
                <a:schemeClr val="lt1"/>
              </a:solidFill>
              <a:latin typeface="Calibri"/>
              <a:ea typeface="Calibri"/>
              <a:cs typeface="Calibri"/>
              <a:sym typeface="Calibri"/>
            </a:endParaRPr>
          </a:p>
          <a:p>
            <a:pPr indent="-330200" lvl="1" marL="914400" marR="0" rtl="0" algn="l">
              <a:spcBef>
                <a:spcPts val="0"/>
              </a:spcBef>
              <a:spcAft>
                <a:spcPts val="0"/>
              </a:spcAft>
              <a:buClr>
                <a:schemeClr val="lt1"/>
              </a:buClr>
              <a:buSzPts val="1600"/>
              <a:buFont typeface="Calibri"/>
              <a:buAutoNum type="alphaLcPeriod"/>
            </a:pPr>
            <a:r>
              <a:rPr lang="es-ES" sz="1600">
                <a:solidFill>
                  <a:schemeClr val="lt1"/>
                </a:solidFill>
                <a:latin typeface="Calibri"/>
                <a:ea typeface="Calibri"/>
                <a:cs typeface="Calibri"/>
                <a:sym typeface="Calibri"/>
              </a:rPr>
              <a:t>Varias neuronas: clasificación multiclase. Tantas neuronas como clases.</a:t>
            </a:r>
            <a:endParaRPr sz="1600">
              <a:solidFill>
                <a:schemeClr val="lt1"/>
              </a:solidFill>
              <a:latin typeface="Calibri"/>
              <a:ea typeface="Calibri"/>
              <a:cs typeface="Calibri"/>
              <a:sym typeface="Calibri"/>
            </a:endParaRPr>
          </a:p>
        </p:txBody>
      </p:sp>
      <p:pic>
        <p:nvPicPr>
          <p:cNvPr id="288" name="Google Shape;288;ga264c5d9f9_0_236"/>
          <p:cNvPicPr preferRelativeResize="0"/>
          <p:nvPr/>
        </p:nvPicPr>
        <p:blipFill>
          <a:blip r:embed="rId3">
            <a:alphaModFix/>
          </a:blip>
          <a:stretch>
            <a:fillRect/>
          </a:stretch>
        </p:blipFill>
        <p:spPr>
          <a:xfrm>
            <a:off x="4063800" y="3353125"/>
            <a:ext cx="3724250" cy="2948375"/>
          </a:xfrm>
          <a:prstGeom prst="rect">
            <a:avLst/>
          </a:prstGeom>
          <a:noFill/>
          <a:ln>
            <a:noFill/>
          </a:ln>
        </p:spPr>
      </p:pic>
      <p:sp>
        <p:nvSpPr>
          <p:cNvPr id="289" name="Google Shape;289;ga264c5d9f9_0_236"/>
          <p:cNvSpPr/>
          <p:nvPr/>
        </p:nvSpPr>
        <p:spPr>
          <a:xfrm>
            <a:off x="2633675" y="5771500"/>
            <a:ext cx="7240500" cy="486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ES"/>
              <a:t>Forward Propagation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ga264c5d9f9_0_224"/>
          <p:cNvSpPr txBox="1"/>
          <p:nvPr/>
        </p:nvSpPr>
        <p:spPr>
          <a:xfrm>
            <a:off x="521433" y="462780"/>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None/>
            </a:pPr>
            <a:r>
              <a:rPr lang="es-ES" sz="2800">
                <a:solidFill>
                  <a:srgbClr val="FFFFFF"/>
                </a:solidFill>
                <a:latin typeface="Calibri"/>
                <a:ea typeface="Calibri"/>
                <a:cs typeface="Calibri"/>
                <a:sym typeface="Calibri"/>
              </a:rPr>
              <a:t>Deep Learning, Artificial Neural Network, Perceptron, MultiLayer Perceptron...</a:t>
            </a:r>
            <a:br>
              <a:rPr lang="es-ES" sz="4400">
                <a:solidFill>
                  <a:srgbClr val="FFFFFF"/>
                </a:solidFill>
                <a:latin typeface="Calibri"/>
                <a:ea typeface="Calibri"/>
                <a:cs typeface="Calibri"/>
                <a:sym typeface="Calibri"/>
              </a:rPr>
            </a:br>
            <a:r>
              <a:rPr lang="es-ES" sz="4400">
                <a:solidFill>
                  <a:srgbClr val="FFFFFF"/>
                </a:solidFill>
                <a:latin typeface="Calibri"/>
                <a:ea typeface="Calibri"/>
                <a:cs typeface="Calibri"/>
                <a:sym typeface="Calibri"/>
              </a:rPr>
              <a:t>¿Quién es quién?</a:t>
            </a:r>
            <a:endParaRPr sz="4400">
              <a:solidFill>
                <a:srgbClr val="FFFFFF"/>
              </a:solidFill>
              <a:latin typeface="Calibri"/>
              <a:ea typeface="Calibri"/>
              <a:cs typeface="Calibri"/>
              <a:sym typeface="Calibri"/>
            </a:endParaRPr>
          </a:p>
        </p:txBody>
      </p:sp>
      <p:pic>
        <p:nvPicPr>
          <p:cNvPr descr="Cómo ganar casi siempre al 'Guess who?' según las matemáticas" id="296" name="Google Shape;296;ga264c5d9f9_0_224"/>
          <p:cNvPicPr preferRelativeResize="0"/>
          <p:nvPr/>
        </p:nvPicPr>
        <p:blipFill rotWithShape="1">
          <a:blip r:embed="rId3">
            <a:alphaModFix/>
          </a:blip>
          <a:srcRect b="0" l="0" r="0" t="0"/>
          <a:stretch/>
        </p:blipFill>
        <p:spPr>
          <a:xfrm>
            <a:off x="2889189" y="2012469"/>
            <a:ext cx="5780087" cy="405754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ga264c5d9f9_0_217"/>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Algunos conceptos</a:t>
            </a:r>
            <a:endParaRPr>
              <a:solidFill>
                <a:srgbClr val="FF0000"/>
              </a:solidFill>
            </a:endParaRPr>
          </a:p>
        </p:txBody>
      </p:sp>
      <p:sp>
        <p:nvSpPr>
          <p:cNvPr id="303" name="Google Shape;303;ga264c5d9f9_0_217"/>
          <p:cNvSpPr/>
          <p:nvPr/>
        </p:nvSpPr>
        <p:spPr>
          <a:xfrm>
            <a:off x="547025" y="1545375"/>
            <a:ext cx="10891800" cy="4599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ES" sz="1500">
                <a:solidFill>
                  <a:schemeClr val="lt1"/>
                </a:solidFill>
                <a:latin typeface="Calibri"/>
                <a:ea typeface="Calibri"/>
                <a:cs typeface="Calibri"/>
                <a:sym typeface="Calibri"/>
              </a:rPr>
              <a:t>Neurona artificial</a:t>
            </a:r>
            <a:endParaRPr b="1" sz="1500">
              <a:solidFill>
                <a:schemeClr val="lt1"/>
              </a:solidFill>
              <a:latin typeface="Calibri"/>
              <a:ea typeface="Calibri"/>
              <a:cs typeface="Calibri"/>
              <a:sym typeface="Calibri"/>
            </a:endParaRPr>
          </a:p>
          <a:p>
            <a:pPr indent="0" lvl="0" marL="0" marR="0" rtl="0" algn="l">
              <a:spcBef>
                <a:spcPts val="0"/>
              </a:spcBef>
              <a:spcAft>
                <a:spcPts val="0"/>
              </a:spcAft>
              <a:buNone/>
            </a:pPr>
            <a:r>
              <a:rPr lang="es-ES" sz="1300">
                <a:solidFill>
                  <a:schemeClr val="lt1"/>
                </a:solidFill>
                <a:latin typeface="Calibri"/>
                <a:ea typeface="Calibri"/>
                <a:cs typeface="Calibri"/>
                <a:sym typeface="Calibri"/>
              </a:rPr>
              <a:t>Unidad lógica inspirada en el comportamiento de las neuronas cerebrales. Permite resolver problemas sencillos como una puerta lógica AND u OR.</a:t>
            </a:r>
            <a:endParaRPr sz="13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300">
              <a:solidFill>
                <a:schemeClr val="lt1"/>
              </a:solidFill>
              <a:latin typeface="Calibri"/>
              <a:ea typeface="Calibri"/>
              <a:cs typeface="Calibri"/>
              <a:sym typeface="Calibri"/>
            </a:endParaRPr>
          </a:p>
          <a:p>
            <a:pPr indent="0" lvl="0" marL="0" marR="0" rtl="0" algn="l">
              <a:spcBef>
                <a:spcPts val="0"/>
              </a:spcBef>
              <a:spcAft>
                <a:spcPts val="0"/>
              </a:spcAft>
              <a:buNone/>
            </a:pPr>
            <a:r>
              <a:rPr b="1" lang="es-ES" sz="1500">
                <a:solidFill>
                  <a:schemeClr val="lt1"/>
                </a:solidFill>
                <a:latin typeface="Calibri"/>
                <a:ea typeface="Calibri"/>
                <a:cs typeface="Calibri"/>
                <a:sym typeface="Calibri"/>
              </a:rPr>
              <a:t>ANN - Red Neuronal Artificial</a:t>
            </a:r>
            <a:endParaRPr b="1" sz="1500">
              <a:solidFill>
                <a:schemeClr val="lt1"/>
              </a:solidFill>
              <a:latin typeface="Calibri"/>
              <a:ea typeface="Calibri"/>
              <a:cs typeface="Calibri"/>
              <a:sym typeface="Calibri"/>
            </a:endParaRPr>
          </a:p>
          <a:p>
            <a:pPr indent="0" lvl="0" marL="0" marR="0" rtl="0" algn="l">
              <a:spcBef>
                <a:spcPts val="0"/>
              </a:spcBef>
              <a:spcAft>
                <a:spcPts val="0"/>
              </a:spcAft>
              <a:buNone/>
            </a:pPr>
            <a:r>
              <a:rPr lang="es-ES" sz="1300">
                <a:solidFill>
                  <a:schemeClr val="lt1"/>
                </a:solidFill>
                <a:latin typeface="Calibri"/>
                <a:ea typeface="Calibri"/>
                <a:cs typeface="Calibri"/>
                <a:sym typeface="Calibri"/>
              </a:rPr>
              <a:t>Modelo matemático que simula la forma en que el cerebro responde a estímulos. Está compuesta de una o más neuronas artificiales. Se utiliza en problemas de clasificación o regresión. Un diagrama de red define las relaciones entre las señales de entrada (x) y salida (y).</a:t>
            </a:r>
            <a:endParaRPr sz="13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300">
              <a:solidFill>
                <a:schemeClr val="lt1"/>
              </a:solidFill>
              <a:latin typeface="Calibri"/>
              <a:ea typeface="Calibri"/>
              <a:cs typeface="Calibri"/>
              <a:sym typeface="Calibri"/>
            </a:endParaRPr>
          </a:p>
          <a:p>
            <a:pPr indent="0" lvl="0" marL="0" rtl="0" algn="l">
              <a:spcBef>
                <a:spcPts val="0"/>
              </a:spcBef>
              <a:spcAft>
                <a:spcPts val="0"/>
              </a:spcAft>
              <a:buNone/>
            </a:pPr>
            <a:r>
              <a:rPr b="1" lang="es-ES" sz="1500">
                <a:solidFill>
                  <a:schemeClr val="lt1"/>
                </a:solidFill>
                <a:latin typeface="Calibri"/>
                <a:ea typeface="Calibri"/>
                <a:cs typeface="Calibri"/>
                <a:sym typeface="Calibri"/>
              </a:rPr>
              <a:t>Perceptrón</a:t>
            </a:r>
            <a:endParaRPr b="1" sz="1500">
              <a:solidFill>
                <a:schemeClr val="lt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ES" sz="1300">
                <a:solidFill>
                  <a:schemeClr val="lt1"/>
                </a:solidFill>
                <a:latin typeface="Calibri"/>
                <a:ea typeface="Calibri"/>
                <a:cs typeface="Calibri"/>
                <a:sym typeface="Calibri"/>
              </a:rPr>
              <a:t>La red neuronal artificial más simple. Emplea una neurona artificial para resolver problemas de clasificación y regresión. El perceptrón entrena con los datos de entrada como cualquier algoritmo de machine learning, intentando minimizar sus errores.</a:t>
            </a:r>
            <a:endParaRPr sz="13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300">
              <a:solidFill>
                <a:schemeClr val="lt1"/>
              </a:solidFill>
              <a:latin typeface="Calibri"/>
              <a:ea typeface="Calibri"/>
              <a:cs typeface="Calibri"/>
              <a:sym typeface="Calibri"/>
            </a:endParaRPr>
          </a:p>
          <a:p>
            <a:pPr indent="0" lvl="0" marL="0" marR="0" rtl="0" algn="l">
              <a:spcBef>
                <a:spcPts val="0"/>
              </a:spcBef>
              <a:spcAft>
                <a:spcPts val="0"/>
              </a:spcAft>
              <a:buNone/>
            </a:pPr>
            <a:r>
              <a:rPr b="1" lang="es-ES" sz="1500">
                <a:solidFill>
                  <a:schemeClr val="lt1"/>
                </a:solidFill>
                <a:latin typeface="Calibri"/>
                <a:ea typeface="Calibri"/>
                <a:cs typeface="Calibri"/>
                <a:sym typeface="Calibri"/>
              </a:rPr>
              <a:t>MLP - MultiLayer Perceptron</a:t>
            </a:r>
            <a:endParaRPr b="1" sz="1500">
              <a:solidFill>
                <a:schemeClr val="lt1"/>
              </a:solidFill>
              <a:latin typeface="Calibri"/>
              <a:ea typeface="Calibri"/>
              <a:cs typeface="Calibri"/>
              <a:sym typeface="Calibri"/>
            </a:endParaRPr>
          </a:p>
          <a:p>
            <a:pPr indent="0" lvl="0" marL="0" marR="0" rtl="0" algn="l">
              <a:spcBef>
                <a:spcPts val="0"/>
              </a:spcBef>
              <a:spcAft>
                <a:spcPts val="0"/>
              </a:spcAft>
              <a:buNone/>
            </a:pPr>
            <a:r>
              <a:rPr lang="es-ES" sz="1300">
                <a:solidFill>
                  <a:schemeClr val="lt1"/>
                </a:solidFill>
                <a:latin typeface="Calibri"/>
                <a:ea typeface="Calibri"/>
                <a:cs typeface="Calibri"/>
                <a:sym typeface="Calibri"/>
              </a:rPr>
              <a:t>Se trata de una ANN compuesta por varias neuronas, pero en este caso se distribuyen en capas. Tiene una input layer, varias hidden layers y una output layer. Se suele denominar MLP a las redes neuronales con una sola hidden layer. También se les llama Shallow Neural Network.</a:t>
            </a:r>
            <a:endParaRPr sz="13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300">
              <a:solidFill>
                <a:schemeClr val="lt1"/>
              </a:solidFill>
              <a:latin typeface="Calibri"/>
              <a:ea typeface="Calibri"/>
              <a:cs typeface="Calibri"/>
              <a:sym typeface="Calibri"/>
            </a:endParaRPr>
          </a:p>
          <a:p>
            <a:pPr indent="0" lvl="0" marL="0" marR="0" rtl="0" algn="l">
              <a:spcBef>
                <a:spcPts val="0"/>
              </a:spcBef>
              <a:spcAft>
                <a:spcPts val="0"/>
              </a:spcAft>
              <a:buNone/>
            </a:pPr>
            <a:r>
              <a:rPr b="1" lang="es-ES" sz="1500">
                <a:solidFill>
                  <a:schemeClr val="lt1"/>
                </a:solidFill>
                <a:latin typeface="Calibri"/>
                <a:ea typeface="Calibri"/>
                <a:cs typeface="Calibri"/>
                <a:sym typeface="Calibri"/>
              </a:rPr>
              <a:t>Deep Neural Network</a:t>
            </a:r>
            <a:endParaRPr b="1" sz="1500">
              <a:solidFill>
                <a:schemeClr val="lt1"/>
              </a:solidFill>
              <a:latin typeface="Calibri"/>
              <a:ea typeface="Calibri"/>
              <a:cs typeface="Calibri"/>
              <a:sym typeface="Calibri"/>
            </a:endParaRPr>
          </a:p>
          <a:p>
            <a:pPr indent="0" lvl="0" marL="0" marR="0" rtl="0" algn="l">
              <a:spcBef>
                <a:spcPts val="0"/>
              </a:spcBef>
              <a:spcAft>
                <a:spcPts val="0"/>
              </a:spcAft>
              <a:buNone/>
            </a:pPr>
            <a:r>
              <a:rPr lang="es-ES" sz="1300">
                <a:solidFill>
                  <a:schemeClr val="lt1"/>
                </a:solidFill>
                <a:latin typeface="Calibri"/>
                <a:ea typeface="Calibri"/>
                <a:cs typeface="Calibri"/>
                <a:sym typeface="Calibri"/>
              </a:rPr>
              <a:t>Las redes con una única hidden layer se suelen denominar MLP, mientras que las que tienen varias hidden layers son Deep Neural networks.</a:t>
            </a:r>
            <a:endParaRPr sz="13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300">
              <a:solidFill>
                <a:schemeClr val="lt1"/>
              </a:solidFill>
              <a:latin typeface="Calibri"/>
              <a:ea typeface="Calibri"/>
              <a:cs typeface="Calibri"/>
              <a:sym typeface="Calibri"/>
            </a:endParaRPr>
          </a:p>
          <a:p>
            <a:pPr indent="0" lvl="0" marL="0" rtl="0" algn="l">
              <a:spcBef>
                <a:spcPts val="0"/>
              </a:spcBef>
              <a:spcAft>
                <a:spcPts val="0"/>
              </a:spcAft>
              <a:buNone/>
            </a:pPr>
            <a:r>
              <a:rPr b="1" lang="es-ES" sz="1500">
                <a:solidFill>
                  <a:schemeClr val="lt1"/>
                </a:solidFill>
                <a:latin typeface="Calibri"/>
                <a:ea typeface="Calibri"/>
                <a:cs typeface="Calibri"/>
                <a:sym typeface="Calibri"/>
              </a:rPr>
              <a:t>Deep Learning</a:t>
            </a:r>
            <a:endParaRPr b="1" sz="1500">
              <a:solidFill>
                <a:schemeClr val="lt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ES" sz="1300">
                <a:solidFill>
                  <a:schemeClr val="lt1"/>
                </a:solidFill>
                <a:latin typeface="Calibri"/>
                <a:ea typeface="Calibri"/>
                <a:cs typeface="Calibri"/>
                <a:sym typeface="Calibri"/>
              </a:rPr>
              <a:t>Algoritmos de machine learning que utilizan redes neuronales para aprender patrones en los datos y resolver problemas complejos como tratamiento de imágenes o de sonido.</a:t>
            </a:r>
            <a:endParaRPr sz="1300">
              <a:solidFill>
                <a:schemeClr val="lt1"/>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ga264c5d9f9_0_253"/>
          <p:cNvSpPr/>
          <p:nvPr/>
        </p:nvSpPr>
        <p:spPr>
          <a:xfrm>
            <a:off x="547025" y="1545375"/>
            <a:ext cx="10891800" cy="1484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300">
                <a:solidFill>
                  <a:schemeClr val="lt1"/>
                </a:solidFill>
                <a:latin typeface="Calibri"/>
                <a:ea typeface="Calibri"/>
                <a:cs typeface="Calibri"/>
                <a:sym typeface="Calibri"/>
              </a:rPr>
              <a:t>Hasta ahora hemos usado la </a:t>
            </a:r>
            <a:r>
              <a:rPr i="1" lang="es-ES" sz="1300">
                <a:solidFill>
                  <a:schemeClr val="lt1"/>
                </a:solidFill>
                <a:latin typeface="Calibri"/>
                <a:ea typeface="Calibri"/>
                <a:cs typeface="Calibri"/>
                <a:sym typeface="Calibri"/>
              </a:rPr>
              <a:t>step function</a:t>
            </a:r>
            <a:r>
              <a:rPr lang="es-ES" sz="1300">
                <a:solidFill>
                  <a:schemeClr val="lt1"/>
                </a:solidFill>
                <a:latin typeface="Calibri"/>
                <a:ea typeface="Calibri"/>
                <a:cs typeface="Calibri"/>
                <a:sym typeface="Calibri"/>
              </a:rPr>
              <a:t> como función de activación, pero existen otras que permiten obtener un resultado contínuo. Permite a la red neuronal aprender patrones no lineares y adaptarse a problemas más complejos.</a:t>
            </a:r>
            <a:endParaRPr sz="13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300">
              <a:solidFill>
                <a:schemeClr val="lt1"/>
              </a:solidFill>
              <a:latin typeface="Calibri"/>
              <a:ea typeface="Calibri"/>
              <a:cs typeface="Calibri"/>
              <a:sym typeface="Calibri"/>
            </a:endParaRPr>
          </a:p>
          <a:p>
            <a:pPr indent="0" lvl="0" marL="0" marR="0" rtl="0" algn="l">
              <a:spcBef>
                <a:spcPts val="0"/>
              </a:spcBef>
              <a:spcAft>
                <a:spcPts val="0"/>
              </a:spcAft>
              <a:buNone/>
            </a:pPr>
            <a:r>
              <a:rPr lang="es-ES" sz="1300">
                <a:solidFill>
                  <a:schemeClr val="lt1"/>
                </a:solidFill>
                <a:latin typeface="Calibri"/>
                <a:ea typeface="Calibri"/>
                <a:cs typeface="Calibri"/>
                <a:sym typeface="Calibri"/>
              </a:rPr>
              <a:t>Dado que la </a:t>
            </a:r>
            <a:r>
              <a:rPr i="1" lang="es-ES" sz="1300">
                <a:solidFill>
                  <a:schemeClr val="lt1"/>
                </a:solidFill>
                <a:latin typeface="Calibri"/>
                <a:ea typeface="Calibri"/>
                <a:cs typeface="Calibri"/>
                <a:sym typeface="Calibri"/>
              </a:rPr>
              <a:t>step function</a:t>
            </a:r>
            <a:r>
              <a:rPr lang="es-ES" sz="1300">
                <a:solidFill>
                  <a:schemeClr val="lt1"/>
                </a:solidFill>
                <a:latin typeface="Calibri"/>
                <a:ea typeface="Calibri"/>
                <a:cs typeface="Calibri"/>
                <a:sym typeface="Calibri"/>
              </a:rPr>
              <a:t> no es derivable, hay que acudir a otras funciones de activación para poder recurrir en el entrenamiento a métodos como Gradient Descent.</a:t>
            </a:r>
            <a:endParaRPr sz="13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300">
              <a:solidFill>
                <a:schemeClr val="lt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ES" sz="1300">
                <a:solidFill>
                  <a:schemeClr val="lt1"/>
                </a:solidFill>
                <a:latin typeface="Calibri"/>
                <a:ea typeface="Calibri"/>
                <a:cs typeface="Calibri"/>
                <a:sym typeface="Calibri"/>
              </a:rPr>
              <a:t>La que más se suele utilizar es la ReLu (Rectified linear), a pesar de no ser derivable en 0. Computacionalmente es eficiente</a:t>
            </a:r>
            <a:endParaRPr sz="1300">
              <a:solidFill>
                <a:schemeClr val="lt1"/>
              </a:solidFill>
              <a:latin typeface="Calibri"/>
              <a:ea typeface="Calibri"/>
              <a:cs typeface="Calibri"/>
              <a:sym typeface="Calibri"/>
            </a:endParaRPr>
          </a:p>
          <a:p>
            <a:pPr indent="0" lvl="0" marL="0" rtl="0" algn="l">
              <a:spcBef>
                <a:spcPts val="0"/>
              </a:spcBef>
              <a:spcAft>
                <a:spcPts val="0"/>
              </a:spcAft>
              <a:buNone/>
            </a:pPr>
            <a:r>
              <a:t/>
            </a:r>
            <a:endParaRPr sz="1300">
              <a:solidFill>
                <a:schemeClr val="lt1"/>
              </a:solidFill>
              <a:latin typeface="Calibri"/>
              <a:ea typeface="Calibri"/>
              <a:cs typeface="Calibri"/>
              <a:sym typeface="Calibri"/>
            </a:endParaRPr>
          </a:p>
        </p:txBody>
      </p:sp>
      <p:sp>
        <p:nvSpPr>
          <p:cNvPr id="310" name="Google Shape;310;ga264c5d9f9_0_253"/>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Funciones de activación</a:t>
            </a:r>
            <a:endParaRPr>
              <a:solidFill>
                <a:srgbClr val="FF0000"/>
              </a:solidFill>
            </a:endParaRPr>
          </a:p>
        </p:txBody>
      </p:sp>
      <p:pic>
        <p:nvPicPr>
          <p:cNvPr id="311" name="Google Shape;311;ga264c5d9f9_0_253"/>
          <p:cNvPicPr preferRelativeResize="0"/>
          <p:nvPr/>
        </p:nvPicPr>
        <p:blipFill>
          <a:blip r:embed="rId3">
            <a:alphaModFix/>
          </a:blip>
          <a:stretch>
            <a:fillRect/>
          </a:stretch>
        </p:blipFill>
        <p:spPr>
          <a:xfrm>
            <a:off x="5554200" y="3389625"/>
            <a:ext cx="5578425" cy="2803150"/>
          </a:xfrm>
          <a:prstGeom prst="rect">
            <a:avLst/>
          </a:prstGeom>
          <a:noFill/>
          <a:ln>
            <a:noFill/>
          </a:ln>
        </p:spPr>
      </p:pic>
      <p:pic>
        <p:nvPicPr>
          <p:cNvPr id="312" name="Google Shape;312;ga264c5d9f9_0_253"/>
          <p:cNvPicPr preferRelativeResize="0"/>
          <p:nvPr/>
        </p:nvPicPr>
        <p:blipFill>
          <a:blip r:embed="rId4">
            <a:alphaModFix/>
          </a:blip>
          <a:stretch>
            <a:fillRect/>
          </a:stretch>
        </p:blipFill>
        <p:spPr>
          <a:xfrm>
            <a:off x="642644" y="4031139"/>
            <a:ext cx="4512001" cy="1327362"/>
          </a:xfrm>
          <a:prstGeom prst="rect">
            <a:avLst/>
          </a:prstGeom>
          <a:noFill/>
          <a:ln>
            <a:noFill/>
          </a:ln>
        </p:spPr>
      </p:pic>
      <p:sp>
        <p:nvSpPr>
          <p:cNvPr id="313" name="Google Shape;313;ga264c5d9f9_0_253"/>
          <p:cNvSpPr/>
          <p:nvPr/>
        </p:nvSpPr>
        <p:spPr>
          <a:xfrm>
            <a:off x="607875" y="5761000"/>
            <a:ext cx="4111800" cy="54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ES" sz="1300" u="sng">
                <a:solidFill>
                  <a:schemeClr val="hlink"/>
                </a:solidFill>
                <a:latin typeface="Calibri"/>
                <a:ea typeface="Calibri"/>
                <a:cs typeface="Calibri"/>
                <a:sym typeface="Calibri"/>
                <a:hlinkClick r:id="rId5"/>
              </a:rPr>
              <a:t>Buen artículo de funciones de activación</a:t>
            </a:r>
            <a:endParaRPr sz="1300">
              <a:solidFill>
                <a:schemeClr val="lt1"/>
              </a:solidFill>
              <a:latin typeface="Calibri"/>
              <a:ea typeface="Calibri"/>
              <a:cs typeface="Calibri"/>
              <a:sym typeface="Calibri"/>
            </a:endParaRPr>
          </a:p>
          <a:p>
            <a:pPr indent="0" lvl="0" marL="0" rtl="0" algn="l">
              <a:spcBef>
                <a:spcPts val="0"/>
              </a:spcBef>
              <a:spcAft>
                <a:spcPts val="0"/>
              </a:spcAft>
              <a:buNone/>
            </a:pPr>
            <a:r>
              <a:t/>
            </a:r>
            <a:endParaRPr sz="1300">
              <a:solidFill>
                <a:schemeClr val="lt1"/>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ga264c5d9f9_0_265"/>
          <p:cNvSpPr txBox="1"/>
          <p:nvPr>
            <p:ph type="title"/>
          </p:nvPr>
        </p:nvSpPr>
        <p:spPr>
          <a:xfrm>
            <a:off x="2276518" y="2330166"/>
            <a:ext cx="7638900" cy="21978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0000"/>
              </a:buClr>
              <a:buSzPts val="4400"/>
              <a:buFont typeface="Calibri"/>
              <a:buNone/>
            </a:pPr>
            <a:r>
              <a:rPr lang="es-ES">
                <a:solidFill>
                  <a:srgbClr val="FF0000"/>
                </a:solidFill>
              </a:rPr>
              <a:t>¿Cómo entrena la red neuronal?</a:t>
            </a:r>
            <a:endParaRPr>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ga264c5d9f9_0_270"/>
          <p:cNvSpPr/>
          <p:nvPr/>
        </p:nvSpPr>
        <p:spPr>
          <a:xfrm>
            <a:off x="525275" y="1249825"/>
            <a:ext cx="11004600" cy="712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ES" sz="1300">
                <a:solidFill>
                  <a:schemeClr val="lt1"/>
                </a:solidFill>
                <a:latin typeface="Calibri"/>
                <a:ea typeface="Calibri"/>
                <a:cs typeface="Calibri"/>
                <a:sym typeface="Calibri"/>
              </a:rPr>
              <a:t>Algoritmo de entrenamiento de una red neuronal.  Tras la forward propagation, la predicción se compara con el true label y obtenemos un error. Este error se propaga hacia atrás para corregir los valores de los pesos de las funciones de transformación de las neuronas</a:t>
            </a:r>
            <a:endParaRPr sz="1300">
              <a:solidFill>
                <a:schemeClr val="lt1"/>
              </a:solidFill>
              <a:latin typeface="Calibri"/>
              <a:ea typeface="Calibri"/>
              <a:cs typeface="Calibri"/>
              <a:sym typeface="Calibri"/>
            </a:endParaRPr>
          </a:p>
          <a:p>
            <a:pPr indent="0" lvl="0" marL="0" rtl="0" algn="l">
              <a:spcBef>
                <a:spcPts val="0"/>
              </a:spcBef>
              <a:spcAft>
                <a:spcPts val="0"/>
              </a:spcAft>
              <a:buNone/>
            </a:pPr>
            <a:r>
              <a:t/>
            </a:r>
            <a:endParaRPr sz="1300">
              <a:solidFill>
                <a:schemeClr val="lt1"/>
              </a:solidFill>
              <a:latin typeface="Calibri"/>
              <a:ea typeface="Calibri"/>
              <a:cs typeface="Calibri"/>
              <a:sym typeface="Calibri"/>
            </a:endParaRPr>
          </a:p>
        </p:txBody>
      </p:sp>
      <p:sp>
        <p:nvSpPr>
          <p:cNvPr id="326" name="Google Shape;326;ga264c5d9f9_0_270"/>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Backpropagation</a:t>
            </a:r>
            <a:endParaRPr>
              <a:solidFill>
                <a:srgbClr val="FF0000"/>
              </a:solidFill>
            </a:endParaRPr>
          </a:p>
        </p:txBody>
      </p:sp>
      <p:pic>
        <p:nvPicPr>
          <p:cNvPr id="327" name="Google Shape;327;ga264c5d9f9_0_270"/>
          <p:cNvPicPr preferRelativeResize="0"/>
          <p:nvPr/>
        </p:nvPicPr>
        <p:blipFill>
          <a:blip r:embed="rId3">
            <a:alphaModFix/>
          </a:blip>
          <a:stretch>
            <a:fillRect/>
          </a:stretch>
        </p:blipFill>
        <p:spPr>
          <a:xfrm>
            <a:off x="8389965" y="2475425"/>
            <a:ext cx="1758486" cy="448975"/>
          </a:xfrm>
          <a:prstGeom prst="rect">
            <a:avLst/>
          </a:prstGeom>
          <a:noFill/>
          <a:ln>
            <a:noFill/>
          </a:ln>
        </p:spPr>
      </p:pic>
      <p:pic>
        <p:nvPicPr>
          <p:cNvPr id="328" name="Google Shape;328;ga264c5d9f9_0_270"/>
          <p:cNvPicPr preferRelativeResize="0"/>
          <p:nvPr/>
        </p:nvPicPr>
        <p:blipFill rotWithShape="1">
          <a:blip r:embed="rId4">
            <a:alphaModFix/>
          </a:blip>
          <a:srcRect b="6152" l="20339" r="20345" t="18817"/>
          <a:stretch/>
        </p:blipFill>
        <p:spPr>
          <a:xfrm>
            <a:off x="7223075" y="3272875"/>
            <a:ext cx="3963549" cy="2820226"/>
          </a:xfrm>
          <a:prstGeom prst="rect">
            <a:avLst/>
          </a:prstGeom>
          <a:noFill/>
          <a:ln>
            <a:noFill/>
          </a:ln>
        </p:spPr>
      </p:pic>
      <p:sp>
        <p:nvSpPr>
          <p:cNvPr id="329" name="Google Shape;329;ga264c5d9f9_0_270"/>
          <p:cNvSpPr/>
          <p:nvPr/>
        </p:nvSpPr>
        <p:spPr>
          <a:xfrm>
            <a:off x="525275" y="1910450"/>
            <a:ext cx="5237400" cy="3009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ES" sz="1300">
                <a:solidFill>
                  <a:schemeClr val="lt1"/>
                </a:solidFill>
                <a:latin typeface="Calibri"/>
                <a:ea typeface="Calibri"/>
                <a:cs typeface="Calibri"/>
                <a:sym typeface="Calibri"/>
              </a:rPr>
              <a:t>¿Cómo funciona?</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AutoNum type="arabicPeriod"/>
            </a:pPr>
            <a:r>
              <a:rPr lang="es-ES" sz="1300">
                <a:solidFill>
                  <a:schemeClr val="lt1"/>
                </a:solidFill>
                <a:latin typeface="Calibri"/>
                <a:ea typeface="Calibri"/>
                <a:cs typeface="Calibri"/>
                <a:sym typeface="Calibri"/>
              </a:rPr>
              <a:t>Se inicializan los pesos de las conexiones de manera aleatoria</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AutoNum type="arabicPeriod"/>
            </a:pPr>
            <a:r>
              <a:rPr lang="es-ES" sz="1300">
                <a:solidFill>
                  <a:schemeClr val="lt1"/>
                </a:solidFill>
                <a:latin typeface="Calibri"/>
                <a:ea typeface="Calibri"/>
                <a:cs typeface="Calibri"/>
                <a:sym typeface="Calibri"/>
              </a:rPr>
              <a:t>Pasamos los datos de entrenamiento a través de la red</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AutoNum type="arabicPeriod"/>
            </a:pPr>
            <a:r>
              <a:rPr lang="es-ES" sz="1300">
                <a:solidFill>
                  <a:schemeClr val="lt1"/>
                </a:solidFill>
                <a:latin typeface="Calibri"/>
                <a:ea typeface="Calibri"/>
                <a:cs typeface="Calibri"/>
                <a:sym typeface="Calibri"/>
              </a:rPr>
              <a:t>Comparamos a la salida con los true labels</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AutoNum type="arabicPeriod"/>
            </a:pPr>
            <a:r>
              <a:rPr lang="es-ES" sz="1300">
                <a:solidFill>
                  <a:schemeClr val="lt1"/>
                </a:solidFill>
                <a:latin typeface="Calibri"/>
                <a:ea typeface="Calibri"/>
                <a:cs typeface="Calibri"/>
                <a:sym typeface="Calibri"/>
              </a:rPr>
              <a:t>Esto nos da un error (cost function), que depende de todos los pesos y los bias de la red. El error no es más que el MSE (Mean Squared Error)</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AutoNum type="arabicPeriod"/>
            </a:pPr>
            <a:r>
              <a:rPr lang="es-ES" sz="1300">
                <a:solidFill>
                  <a:schemeClr val="lt1"/>
                </a:solidFill>
                <a:latin typeface="Calibri"/>
                <a:ea typeface="Calibri"/>
                <a:cs typeface="Calibri"/>
                <a:sym typeface="Calibri"/>
              </a:rPr>
              <a:t>¿Objetivo? Ya nos lo sabemos. Minimizar ese error. → Optimizadores (Gradient Descent, SGD, Adam...)</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AutoNum type="arabicPeriod"/>
            </a:pPr>
            <a:r>
              <a:rPr lang="es-ES" sz="1300">
                <a:solidFill>
                  <a:schemeClr val="lt1"/>
                </a:solidFill>
                <a:latin typeface="Calibri"/>
                <a:ea typeface="Calibri"/>
                <a:cs typeface="Calibri"/>
                <a:sym typeface="Calibri"/>
              </a:rPr>
              <a:t>Se propaga el error hacia atrás para ver qué neurona ha tenido mayor responsabilidad.</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AutoNum type="arabicPeriod"/>
            </a:pPr>
            <a:r>
              <a:rPr lang="es-ES" sz="1300">
                <a:solidFill>
                  <a:schemeClr val="lt1"/>
                </a:solidFill>
                <a:latin typeface="Calibri"/>
                <a:ea typeface="Calibri"/>
                <a:cs typeface="Calibri"/>
                <a:sym typeface="Calibri"/>
              </a:rPr>
              <a:t>Se computa el gradiente para cada uno de los pesos, y se actualizan en la dirección de minimización del error</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AutoNum type="arabicPeriod"/>
            </a:pPr>
            <a:r>
              <a:rPr lang="es-ES" sz="1300">
                <a:solidFill>
                  <a:schemeClr val="lt1"/>
                </a:solidFill>
                <a:latin typeface="Calibri"/>
                <a:ea typeface="Calibri"/>
                <a:cs typeface="Calibri"/>
                <a:sym typeface="Calibri"/>
              </a:rPr>
              <a:t>Cuando el gradiente sea 0, ya hemos alcanzado el mínimo de error, el algoritmo termina, y si no, volvemos al punto 6.</a:t>
            </a:r>
            <a:endParaRPr sz="1300">
              <a:solidFill>
                <a:schemeClr val="lt1"/>
              </a:solidFill>
              <a:latin typeface="Calibri"/>
              <a:ea typeface="Calibri"/>
              <a:cs typeface="Calibri"/>
              <a:sym typeface="Calibri"/>
            </a:endParaRPr>
          </a:p>
          <a:p>
            <a:pPr indent="0" lvl="0" marL="0" rtl="0" algn="l">
              <a:spcBef>
                <a:spcPts val="0"/>
              </a:spcBef>
              <a:spcAft>
                <a:spcPts val="0"/>
              </a:spcAft>
              <a:buNone/>
            </a:pPr>
            <a:r>
              <a:t/>
            </a:r>
            <a:endParaRPr sz="1300">
              <a:solidFill>
                <a:schemeClr val="lt1"/>
              </a:solidFill>
              <a:latin typeface="Calibri"/>
              <a:ea typeface="Calibri"/>
              <a:cs typeface="Calibri"/>
              <a:sym typeface="Calibri"/>
            </a:endParaRPr>
          </a:p>
        </p:txBody>
      </p:sp>
      <p:pic>
        <p:nvPicPr>
          <p:cNvPr id="330" name="Google Shape;330;ga264c5d9f9_0_270"/>
          <p:cNvPicPr preferRelativeResize="0"/>
          <p:nvPr/>
        </p:nvPicPr>
        <p:blipFill>
          <a:blip r:embed="rId5">
            <a:alphaModFix/>
          </a:blip>
          <a:stretch>
            <a:fillRect/>
          </a:stretch>
        </p:blipFill>
        <p:spPr>
          <a:xfrm>
            <a:off x="2027413" y="5040250"/>
            <a:ext cx="2233127" cy="16334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a264c5d9f9_0_284"/>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Proceso entrenamiento</a:t>
            </a:r>
            <a:endParaRPr>
              <a:solidFill>
                <a:srgbClr val="FF0000"/>
              </a:solidFill>
            </a:endParaRPr>
          </a:p>
        </p:txBody>
      </p:sp>
      <p:pic>
        <p:nvPicPr>
          <p:cNvPr id="337" name="Google Shape;337;ga264c5d9f9_0_284"/>
          <p:cNvPicPr preferRelativeResize="0"/>
          <p:nvPr/>
        </p:nvPicPr>
        <p:blipFill>
          <a:blip r:embed="rId3">
            <a:alphaModFix/>
          </a:blip>
          <a:stretch>
            <a:fillRect/>
          </a:stretch>
        </p:blipFill>
        <p:spPr>
          <a:xfrm>
            <a:off x="3429499" y="1825325"/>
            <a:ext cx="5414225" cy="43720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a264c5d9f9_0_306"/>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Early stopping</a:t>
            </a:r>
            <a:endParaRPr>
              <a:solidFill>
                <a:srgbClr val="FF0000"/>
              </a:solidFill>
            </a:endParaRPr>
          </a:p>
        </p:txBody>
      </p:sp>
      <p:sp>
        <p:nvSpPr>
          <p:cNvPr id="344" name="Google Shape;344;ga264c5d9f9_0_306"/>
          <p:cNvSpPr/>
          <p:nvPr/>
        </p:nvSpPr>
        <p:spPr>
          <a:xfrm>
            <a:off x="547025" y="1545375"/>
            <a:ext cx="10891800" cy="14847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ES" sz="1300">
                <a:solidFill>
                  <a:schemeClr val="lt1"/>
                </a:solidFill>
                <a:latin typeface="Calibri"/>
                <a:ea typeface="Calibri"/>
                <a:cs typeface="Calibri"/>
                <a:sym typeface="Calibri"/>
              </a:rPr>
              <a:t>Como en todo algoritmo de machine learning podemos sufrir de </a:t>
            </a:r>
            <a:r>
              <a:rPr b="1" lang="es-ES" sz="1300">
                <a:solidFill>
                  <a:schemeClr val="lt1"/>
                </a:solidFill>
                <a:latin typeface="Calibri"/>
                <a:ea typeface="Calibri"/>
                <a:cs typeface="Calibri"/>
                <a:sym typeface="Calibri"/>
              </a:rPr>
              <a:t>overfitting</a:t>
            </a:r>
            <a:r>
              <a:rPr lang="es-ES" sz="1300">
                <a:solidFill>
                  <a:schemeClr val="lt1"/>
                </a:solidFill>
                <a:latin typeface="Calibri"/>
                <a:ea typeface="Calibri"/>
                <a:cs typeface="Calibri"/>
                <a:sym typeface="Calibri"/>
              </a:rPr>
              <a:t>. En particular las redes neuronales son bastante sensibles al overfitting ya que mediante el algoritmo de backpropagation se van actualizando los pesos hasta minimizar el error. Este proceso puede no acabar nunca.</a:t>
            </a:r>
            <a:endParaRPr sz="1300">
              <a:solidFill>
                <a:schemeClr val="lt1"/>
              </a:solidFill>
              <a:latin typeface="Calibri"/>
              <a:ea typeface="Calibri"/>
              <a:cs typeface="Calibri"/>
              <a:sym typeface="Calibri"/>
            </a:endParaRPr>
          </a:p>
          <a:p>
            <a:pPr indent="0" lvl="0" marL="0" rtl="0" algn="l">
              <a:spcBef>
                <a:spcPts val="0"/>
              </a:spcBef>
              <a:spcAft>
                <a:spcPts val="0"/>
              </a:spcAft>
              <a:buNone/>
            </a:pPr>
            <a:r>
              <a:t/>
            </a:r>
            <a:endParaRPr sz="1300">
              <a:solidFill>
                <a:schemeClr val="lt1"/>
              </a:solidFill>
              <a:latin typeface="Calibri"/>
              <a:ea typeface="Calibri"/>
              <a:cs typeface="Calibri"/>
              <a:sym typeface="Calibri"/>
            </a:endParaRPr>
          </a:p>
          <a:p>
            <a:pPr indent="0" lvl="0" marL="0" rtl="0" algn="l">
              <a:spcBef>
                <a:spcPts val="0"/>
              </a:spcBef>
              <a:spcAft>
                <a:spcPts val="0"/>
              </a:spcAft>
              <a:buNone/>
            </a:pPr>
            <a:r>
              <a:rPr lang="es-ES" sz="1300">
                <a:solidFill>
                  <a:schemeClr val="lt1"/>
                </a:solidFill>
                <a:latin typeface="Calibri"/>
                <a:ea typeface="Calibri"/>
                <a:cs typeface="Calibri"/>
                <a:sym typeface="Calibri"/>
              </a:rPr>
              <a:t>Las iteraciones hacia atrás que realiza el algoritmo se denominan </a:t>
            </a:r>
            <a:r>
              <a:rPr b="1" lang="es-ES" sz="1300">
                <a:solidFill>
                  <a:schemeClr val="lt1"/>
                </a:solidFill>
                <a:latin typeface="Calibri"/>
                <a:ea typeface="Calibri"/>
                <a:cs typeface="Calibri"/>
                <a:sym typeface="Calibri"/>
              </a:rPr>
              <a:t>epochs</a:t>
            </a:r>
            <a:r>
              <a:rPr lang="es-ES" sz="1300">
                <a:solidFill>
                  <a:schemeClr val="lt1"/>
                </a:solidFill>
                <a:latin typeface="Calibri"/>
                <a:ea typeface="Calibri"/>
                <a:cs typeface="Calibri"/>
                <a:sym typeface="Calibri"/>
              </a:rPr>
              <a:t>.</a:t>
            </a:r>
            <a:endParaRPr sz="1300">
              <a:solidFill>
                <a:schemeClr val="lt1"/>
              </a:solidFill>
              <a:latin typeface="Calibri"/>
              <a:ea typeface="Calibri"/>
              <a:cs typeface="Calibri"/>
              <a:sym typeface="Calibri"/>
            </a:endParaRPr>
          </a:p>
          <a:p>
            <a:pPr indent="0" lvl="0" marL="0" rtl="0" algn="l">
              <a:spcBef>
                <a:spcPts val="0"/>
              </a:spcBef>
              <a:spcAft>
                <a:spcPts val="0"/>
              </a:spcAft>
              <a:buNone/>
            </a:pPr>
            <a:r>
              <a:t/>
            </a:r>
            <a:endParaRPr sz="1300">
              <a:solidFill>
                <a:schemeClr val="lt1"/>
              </a:solidFill>
              <a:latin typeface="Calibri"/>
              <a:ea typeface="Calibri"/>
              <a:cs typeface="Calibri"/>
              <a:sym typeface="Calibri"/>
            </a:endParaRPr>
          </a:p>
          <a:p>
            <a:pPr indent="0" lvl="0" marL="0" rtl="0" algn="l">
              <a:spcBef>
                <a:spcPts val="0"/>
              </a:spcBef>
              <a:spcAft>
                <a:spcPts val="0"/>
              </a:spcAft>
              <a:buNone/>
            </a:pPr>
            <a:r>
              <a:rPr lang="es-ES" sz="1300">
                <a:solidFill>
                  <a:schemeClr val="lt1"/>
                </a:solidFill>
                <a:latin typeface="Calibri"/>
                <a:ea typeface="Calibri"/>
                <a:cs typeface="Calibri"/>
                <a:sym typeface="Calibri"/>
              </a:rPr>
              <a:t>Existe una técnica llamada </a:t>
            </a:r>
            <a:r>
              <a:rPr b="1" lang="es-ES" sz="1300">
                <a:solidFill>
                  <a:schemeClr val="lt1"/>
                </a:solidFill>
                <a:latin typeface="Calibri"/>
                <a:ea typeface="Calibri"/>
                <a:cs typeface="Calibri"/>
                <a:sym typeface="Calibri"/>
              </a:rPr>
              <a:t>early stopping</a:t>
            </a:r>
            <a:r>
              <a:rPr lang="es-ES" sz="1300">
                <a:solidFill>
                  <a:schemeClr val="lt1"/>
                </a:solidFill>
                <a:latin typeface="Calibri"/>
                <a:ea typeface="Calibri"/>
                <a:cs typeface="Calibri"/>
                <a:sym typeface="Calibri"/>
              </a:rPr>
              <a:t> que nos permite parar el entrenamiento cuando empiezan a empeorar los resultados en validación. En ese momento habremos encontrado el punto óptimo de bias vs variance.</a:t>
            </a:r>
            <a:endParaRPr sz="1300">
              <a:solidFill>
                <a:schemeClr val="lt1"/>
              </a:solidFill>
              <a:latin typeface="Calibri"/>
              <a:ea typeface="Calibri"/>
              <a:cs typeface="Calibri"/>
              <a:sym typeface="Calibri"/>
            </a:endParaRPr>
          </a:p>
          <a:p>
            <a:pPr indent="0" lvl="0" marL="0" rtl="0" algn="l">
              <a:spcBef>
                <a:spcPts val="0"/>
              </a:spcBef>
              <a:spcAft>
                <a:spcPts val="0"/>
              </a:spcAft>
              <a:buNone/>
            </a:pPr>
            <a:r>
              <a:t/>
            </a:r>
            <a:endParaRPr sz="1300">
              <a:solidFill>
                <a:schemeClr val="lt1"/>
              </a:solidFill>
              <a:latin typeface="Calibri"/>
              <a:ea typeface="Calibri"/>
              <a:cs typeface="Calibri"/>
              <a:sym typeface="Calibri"/>
            </a:endParaRPr>
          </a:p>
        </p:txBody>
      </p:sp>
      <p:pic>
        <p:nvPicPr>
          <p:cNvPr id="345" name="Google Shape;345;ga264c5d9f9_0_306"/>
          <p:cNvPicPr preferRelativeResize="0"/>
          <p:nvPr/>
        </p:nvPicPr>
        <p:blipFill>
          <a:blip r:embed="rId3">
            <a:alphaModFix/>
          </a:blip>
          <a:stretch>
            <a:fillRect/>
          </a:stretch>
        </p:blipFill>
        <p:spPr>
          <a:xfrm>
            <a:off x="3835513" y="3419300"/>
            <a:ext cx="4314825" cy="27051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ga271b82bae_0_7"/>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Optimización</a:t>
            </a:r>
            <a:endParaRPr>
              <a:solidFill>
                <a:srgbClr val="FF0000"/>
              </a:solidFill>
            </a:endParaRPr>
          </a:p>
        </p:txBody>
      </p:sp>
      <p:sp>
        <p:nvSpPr>
          <p:cNvPr id="352" name="Google Shape;352;ga271b82bae_0_7"/>
          <p:cNvSpPr/>
          <p:nvPr/>
        </p:nvSpPr>
        <p:spPr>
          <a:xfrm>
            <a:off x="547025" y="1545375"/>
            <a:ext cx="10891800" cy="2968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ES" sz="1300">
                <a:solidFill>
                  <a:schemeClr val="lt1"/>
                </a:solidFill>
                <a:latin typeface="Calibri"/>
                <a:ea typeface="Calibri"/>
                <a:cs typeface="Calibri"/>
                <a:sym typeface="Calibri"/>
              </a:rPr>
              <a:t>Los algoritmos de ML buscan siempre minimizar sus errores en los conjuntos de test y validación. Matemáticamente hablando esto es un problema de optimización, en el que tenemos una función de coste, como podría ser el MSE, y hay algoritmos iterativos que se encargan de llegar al mínimo de esa función, como el Gradient Descent.</a:t>
            </a:r>
            <a:endParaRPr sz="1300">
              <a:solidFill>
                <a:schemeClr val="lt1"/>
              </a:solidFill>
              <a:latin typeface="Calibri"/>
              <a:ea typeface="Calibri"/>
              <a:cs typeface="Calibri"/>
              <a:sym typeface="Calibri"/>
            </a:endParaRPr>
          </a:p>
          <a:p>
            <a:pPr indent="0" lvl="0" marL="0" rtl="0" algn="l">
              <a:spcBef>
                <a:spcPts val="0"/>
              </a:spcBef>
              <a:spcAft>
                <a:spcPts val="0"/>
              </a:spcAft>
              <a:buNone/>
            </a:pPr>
            <a:r>
              <a:t/>
            </a:r>
            <a:endParaRPr sz="1300">
              <a:solidFill>
                <a:schemeClr val="lt1"/>
              </a:solidFill>
              <a:latin typeface="Calibri"/>
              <a:ea typeface="Calibri"/>
              <a:cs typeface="Calibri"/>
              <a:sym typeface="Calibri"/>
            </a:endParaRPr>
          </a:p>
          <a:p>
            <a:pPr indent="0" lvl="0" marL="0" rtl="0" algn="l">
              <a:spcBef>
                <a:spcPts val="0"/>
              </a:spcBef>
              <a:spcAft>
                <a:spcPts val="0"/>
              </a:spcAft>
              <a:buNone/>
            </a:pPr>
            <a:r>
              <a:rPr lang="es-ES" sz="1300">
                <a:solidFill>
                  <a:schemeClr val="lt1"/>
                </a:solidFill>
                <a:latin typeface="Calibri"/>
                <a:ea typeface="Calibri"/>
                <a:cs typeface="Calibri"/>
                <a:sym typeface="Calibri"/>
              </a:rPr>
              <a:t>Existen diferentes funciones de optimización, cada una con diferentes maneras de llegar al punto mínimo.</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Char char="●"/>
            </a:pPr>
            <a:r>
              <a:rPr lang="es-ES" sz="1300">
                <a:solidFill>
                  <a:schemeClr val="lt1"/>
                </a:solidFill>
                <a:latin typeface="Calibri"/>
                <a:ea typeface="Calibri"/>
                <a:cs typeface="Calibri"/>
                <a:sym typeface="Calibri"/>
              </a:rPr>
              <a:t>Gradient Descent</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Char char="●"/>
            </a:pPr>
            <a:r>
              <a:rPr lang="es-ES" sz="1300">
                <a:solidFill>
                  <a:schemeClr val="lt1"/>
                </a:solidFill>
                <a:latin typeface="Calibri"/>
                <a:ea typeface="Calibri"/>
                <a:cs typeface="Calibri"/>
                <a:sym typeface="Calibri"/>
              </a:rPr>
              <a:t>Stochastic Gradient Descent</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Char char="●"/>
            </a:pPr>
            <a:r>
              <a:rPr lang="es-ES" sz="1300">
                <a:solidFill>
                  <a:schemeClr val="lt1"/>
                </a:solidFill>
                <a:latin typeface="Calibri"/>
                <a:ea typeface="Calibri"/>
                <a:cs typeface="Calibri"/>
                <a:sym typeface="Calibri"/>
              </a:rPr>
              <a:t>Mini-Batch Gradient Descent</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Char char="●"/>
            </a:pPr>
            <a:r>
              <a:rPr lang="es-ES" sz="1300">
                <a:solidFill>
                  <a:schemeClr val="lt1"/>
                </a:solidFill>
                <a:latin typeface="Calibri"/>
                <a:ea typeface="Calibri"/>
                <a:cs typeface="Calibri"/>
                <a:sym typeface="Calibri"/>
              </a:rPr>
              <a:t>Momentum</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Char char="●"/>
            </a:pPr>
            <a:r>
              <a:rPr lang="es-ES" sz="1300">
                <a:solidFill>
                  <a:schemeClr val="lt1"/>
                </a:solidFill>
                <a:latin typeface="Calibri"/>
                <a:ea typeface="Calibri"/>
                <a:cs typeface="Calibri"/>
                <a:sym typeface="Calibri"/>
              </a:rPr>
              <a:t>Nesterov Accelerated Gradient</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Char char="●"/>
            </a:pPr>
            <a:r>
              <a:rPr lang="es-ES" sz="1300">
                <a:solidFill>
                  <a:schemeClr val="lt1"/>
                </a:solidFill>
                <a:latin typeface="Calibri"/>
                <a:ea typeface="Calibri"/>
                <a:cs typeface="Calibri"/>
                <a:sym typeface="Calibri"/>
              </a:rPr>
              <a:t>Adagrad</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Char char="●"/>
            </a:pPr>
            <a:r>
              <a:rPr lang="es-ES" sz="1300">
                <a:solidFill>
                  <a:schemeClr val="lt1"/>
                </a:solidFill>
                <a:latin typeface="Calibri"/>
                <a:ea typeface="Calibri"/>
                <a:cs typeface="Calibri"/>
                <a:sym typeface="Calibri"/>
              </a:rPr>
              <a:t>AdaDelta</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Char char="●"/>
            </a:pPr>
            <a:r>
              <a:rPr lang="es-ES" sz="1300">
                <a:solidFill>
                  <a:schemeClr val="lt1"/>
                </a:solidFill>
                <a:latin typeface="Calibri"/>
                <a:ea typeface="Calibri"/>
                <a:cs typeface="Calibri"/>
                <a:sym typeface="Calibri"/>
              </a:rPr>
              <a:t>Adam</a:t>
            </a:r>
            <a:endParaRPr sz="1300">
              <a:solidFill>
                <a:schemeClr val="lt1"/>
              </a:solidFill>
              <a:latin typeface="Calibri"/>
              <a:ea typeface="Calibri"/>
              <a:cs typeface="Calibri"/>
              <a:sym typeface="Calibri"/>
            </a:endParaRPr>
          </a:p>
          <a:p>
            <a:pPr indent="-311150" lvl="0" marL="457200" rtl="0" algn="l">
              <a:spcBef>
                <a:spcPts val="0"/>
              </a:spcBef>
              <a:spcAft>
                <a:spcPts val="0"/>
              </a:spcAft>
              <a:buClr>
                <a:schemeClr val="lt1"/>
              </a:buClr>
              <a:buSzPts val="1300"/>
              <a:buFont typeface="Calibri"/>
              <a:buChar char="●"/>
            </a:pPr>
            <a:r>
              <a:rPr lang="es-ES" sz="1300">
                <a:solidFill>
                  <a:schemeClr val="lt1"/>
                </a:solidFill>
                <a:latin typeface="Calibri"/>
                <a:ea typeface="Calibri"/>
                <a:cs typeface="Calibri"/>
                <a:sym typeface="Calibri"/>
              </a:rPr>
              <a:t>(…)</a:t>
            </a:r>
            <a:endParaRPr sz="1300">
              <a:solidFill>
                <a:schemeClr val="lt1"/>
              </a:solidFill>
              <a:latin typeface="Calibri"/>
              <a:ea typeface="Calibri"/>
              <a:cs typeface="Calibri"/>
              <a:sym typeface="Calibri"/>
            </a:endParaRPr>
          </a:p>
          <a:p>
            <a:pPr indent="0" lvl="0" marL="0" rtl="0" algn="l">
              <a:spcBef>
                <a:spcPts val="0"/>
              </a:spcBef>
              <a:spcAft>
                <a:spcPts val="0"/>
              </a:spcAft>
              <a:buNone/>
            </a:pPr>
            <a:r>
              <a:t/>
            </a:r>
            <a:endParaRPr sz="1300">
              <a:solidFill>
                <a:schemeClr val="lt1"/>
              </a:solidFill>
              <a:latin typeface="Calibri"/>
              <a:ea typeface="Calibri"/>
              <a:cs typeface="Calibri"/>
              <a:sym typeface="Calibri"/>
            </a:endParaRPr>
          </a:p>
          <a:p>
            <a:pPr indent="0" lvl="0" marL="0" rtl="0" algn="l">
              <a:spcBef>
                <a:spcPts val="0"/>
              </a:spcBef>
              <a:spcAft>
                <a:spcPts val="0"/>
              </a:spcAft>
              <a:buNone/>
            </a:pPr>
            <a:r>
              <a:t/>
            </a:r>
            <a:endParaRPr sz="1300">
              <a:solidFill>
                <a:schemeClr val="lt1"/>
              </a:solidFill>
              <a:latin typeface="Calibri"/>
              <a:ea typeface="Calibri"/>
              <a:cs typeface="Calibri"/>
              <a:sym typeface="Calibri"/>
            </a:endParaRPr>
          </a:p>
        </p:txBody>
      </p:sp>
      <p:pic>
        <p:nvPicPr>
          <p:cNvPr id="353" name="Google Shape;353;ga271b82bae_0_7"/>
          <p:cNvPicPr preferRelativeResize="0"/>
          <p:nvPr/>
        </p:nvPicPr>
        <p:blipFill>
          <a:blip r:embed="rId3">
            <a:alphaModFix/>
          </a:blip>
          <a:stretch>
            <a:fillRect/>
          </a:stretch>
        </p:blipFill>
        <p:spPr>
          <a:xfrm>
            <a:off x="5160350" y="3134900"/>
            <a:ext cx="6162675" cy="828675"/>
          </a:xfrm>
          <a:prstGeom prst="rect">
            <a:avLst/>
          </a:prstGeom>
          <a:noFill/>
          <a:ln>
            <a:noFill/>
          </a:ln>
        </p:spPr>
      </p:pic>
      <p:pic>
        <p:nvPicPr>
          <p:cNvPr id="354" name="Google Shape;354;ga271b82bae_0_7"/>
          <p:cNvPicPr preferRelativeResize="0"/>
          <p:nvPr/>
        </p:nvPicPr>
        <p:blipFill>
          <a:blip r:embed="rId4">
            <a:alphaModFix/>
          </a:blip>
          <a:stretch>
            <a:fillRect/>
          </a:stretch>
        </p:blipFill>
        <p:spPr>
          <a:xfrm>
            <a:off x="5165113" y="4107750"/>
            <a:ext cx="6153150" cy="695325"/>
          </a:xfrm>
          <a:prstGeom prst="rect">
            <a:avLst/>
          </a:prstGeom>
          <a:noFill/>
          <a:ln>
            <a:noFill/>
          </a:ln>
        </p:spPr>
      </p:pic>
      <p:pic>
        <p:nvPicPr>
          <p:cNvPr id="355" name="Google Shape;355;ga271b82bae_0_7"/>
          <p:cNvPicPr preferRelativeResize="0"/>
          <p:nvPr/>
        </p:nvPicPr>
        <p:blipFill>
          <a:blip r:embed="rId5">
            <a:alphaModFix/>
          </a:blip>
          <a:stretch>
            <a:fillRect/>
          </a:stretch>
        </p:blipFill>
        <p:spPr>
          <a:xfrm>
            <a:off x="5165125" y="4947250"/>
            <a:ext cx="6349926" cy="916200"/>
          </a:xfrm>
          <a:prstGeom prst="rect">
            <a:avLst/>
          </a:prstGeom>
          <a:noFill/>
          <a:ln>
            <a:noFill/>
          </a:ln>
        </p:spPr>
      </p:pic>
      <p:pic>
        <p:nvPicPr>
          <p:cNvPr id="356" name="Google Shape;356;ga271b82bae_0_7"/>
          <p:cNvPicPr preferRelativeResize="0"/>
          <p:nvPr/>
        </p:nvPicPr>
        <p:blipFill>
          <a:blip r:embed="rId6">
            <a:alphaModFix/>
          </a:blip>
          <a:stretch>
            <a:fillRect/>
          </a:stretch>
        </p:blipFill>
        <p:spPr>
          <a:xfrm>
            <a:off x="838225" y="5725700"/>
            <a:ext cx="3723082" cy="689750"/>
          </a:xfrm>
          <a:prstGeom prst="rect">
            <a:avLst/>
          </a:prstGeom>
          <a:noFill/>
          <a:ln>
            <a:noFill/>
          </a:ln>
        </p:spPr>
      </p:pic>
      <p:pic>
        <p:nvPicPr>
          <p:cNvPr id="357" name="Google Shape;357;ga271b82bae_0_7"/>
          <p:cNvPicPr preferRelativeResize="0"/>
          <p:nvPr/>
        </p:nvPicPr>
        <p:blipFill>
          <a:blip r:embed="rId7">
            <a:alphaModFix/>
          </a:blip>
          <a:stretch>
            <a:fillRect/>
          </a:stretch>
        </p:blipFill>
        <p:spPr>
          <a:xfrm>
            <a:off x="838232" y="4774763"/>
            <a:ext cx="3797682" cy="6897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ga271b82bae_0_0"/>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Regularization</a:t>
            </a:r>
            <a:endParaRPr>
              <a:solidFill>
                <a:srgbClr val="FF0000"/>
              </a:solidFill>
            </a:endParaRPr>
          </a:p>
        </p:txBody>
      </p:sp>
      <p:sp>
        <p:nvSpPr>
          <p:cNvPr id="364" name="Google Shape;364;ga271b82bae_0_0"/>
          <p:cNvSpPr/>
          <p:nvPr/>
        </p:nvSpPr>
        <p:spPr>
          <a:xfrm>
            <a:off x="547025" y="1545375"/>
            <a:ext cx="10891800" cy="14847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ES" sz="1300">
                <a:solidFill>
                  <a:schemeClr val="lt1"/>
                </a:solidFill>
                <a:latin typeface="Calibri"/>
                <a:ea typeface="Calibri"/>
                <a:cs typeface="Calibri"/>
                <a:sym typeface="Calibri"/>
              </a:rPr>
              <a:t>Como sabes, la regularización consiste en aplicar penalizaciones al modelo en la etapa de entrenamiento. Estas técnicas nos sirven para reducir el overfitting y en RRNN también las tenemos.</a:t>
            </a:r>
            <a:endParaRPr sz="1300">
              <a:solidFill>
                <a:schemeClr val="lt1"/>
              </a:solidFill>
              <a:latin typeface="Calibri"/>
              <a:ea typeface="Calibri"/>
              <a:cs typeface="Calibri"/>
              <a:sym typeface="Calibri"/>
            </a:endParaRPr>
          </a:p>
          <a:p>
            <a:pPr indent="0" lvl="0" marL="0" rtl="0" algn="l">
              <a:spcBef>
                <a:spcPts val="0"/>
              </a:spcBef>
              <a:spcAft>
                <a:spcPts val="0"/>
              </a:spcAft>
              <a:buNone/>
            </a:pPr>
            <a:r>
              <a:t/>
            </a:r>
            <a:endParaRPr sz="1300">
              <a:solidFill>
                <a:schemeClr val="lt1"/>
              </a:solidFill>
              <a:latin typeface="Calibri"/>
              <a:ea typeface="Calibri"/>
              <a:cs typeface="Calibri"/>
              <a:sym typeface="Calibri"/>
            </a:endParaRPr>
          </a:p>
          <a:p>
            <a:pPr indent="0" lvl="0" marL="0" rtl="0" algn="l">
              <a:spcBef>
                <a:spcPts val="0"/>
              </a:spcBef>
              <a:spcAft>
                <a:spcPts val="0"/>
              </a:spcAft>
              <a:buNone/>
            </a:pPr>
            <a:r>
              <a:rPr lang="es-ES" sz="1300">
                <a:solidFill>
                  <a:schemeClr val="lt1"/>
                </a:solidFill>
                <a:latin typeface="Calibri"/>
                <a:ea typeface="Calibri"/>
                <a:cs typeface="Calibri"/>
                <a:sym typeface="Calibri"/>
              </a:rPr>
              <a:t>Un ejemplo de penalización muy típico en RRNN es el dropout, que consiste en eliminar algunas neuronas aleatoriamente en el proceso de entrenamiento. Las neuronas se van “apagando y encendiendo” aleatoriamente en cada step del algoritmo de entrenamiento.</a:t>
            </a:r>
            <a:endParaRPr sz="1300">
              <a:solidFill>
                <a:schemeClr val="lt1"/>
              </a:solidFill>
              <a:latin typeface="Calibri"/>
              <a:ea typeface="Calibri"/>
              <a:cs typeface="Calibri"/>
              <a:sym typeface="Calibri"/>
            </a:endParaRPr>
          </a:p>
        </p:txBody>
      </p:sp>
      <p:pic>
        <p:nvPicPr>
          <p:cNvPr id="365" name="Google Shape;365;ga271b82bae_0_0"/>
          <p:cNvPicPr preferRelativeResize="0"/>
          <p:nvPr/>
        </p:nvPicPr>
        <p:blipFill>
          <a:blip r:embed="rId3">
            <a:alphaModFix/>
          </a:blip>
          <a:stretch>
            <a:fillRect/>
          </a:stretch>
        </p:blipFill>
        <p:spPr>
          <a:xfrm>
            <a:off x="636575" y="3565250"/>
            <a:ext cx="4956225" cy="2606949"/>
          </a:xfrm>
          <a:prstGeom prst="rect">
            <a:avLst/>
          </a:prstGeom>
          <a:noFill/>
          <a:ln>
            <a:noFill/>
          </a:ln>
        </p:spPr>
      </p:pic>
      <p:pic>
        <p:nvPicPr>
          <p:cNvPr id="366" name="Google Shape;366;ga271b82bae_0_0"/>
          <p:cNvPicPr preferRelativeResize="0"/>
          <p:nvPr/>
        </p:nvPicPr>
        <p:blipFill>
          <a:blip r:embed="rId4">
            <a:alphaModFix/>
          </a:blip>
          <a:stretch>
            <a:fillRect/>
          </a:stretch>
        </p:blipFill>
        <p:spPr>
          <a:xfrm>
            <a:off x="5996775" y="3858050"/>
            <a:ext cx="5337675" cy="1877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ga264c5d9f9_0_48"/>
          <p:cNvSpPr txBox="1"/>
          <p:nvPr>
            <p:ph type="title"/>
          </p:nvPr>
        </p:nvSpPr>
        <p:spPr>
          <a:xfrm>
            <a:off x="525275" y="443350"/>
            <a:ext cx="10557000" cy="71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¿Por qué ahora?</a:t>
            </a:r>
            <a:endParaRPr>
              <a:solidFill>
                <a:srgbClr val="FF0000"/>
              </a:solidFill>
            </a:endParaRPr>
          </a:p>
        </p:txBody>
      </p:sp>
      <p:pic>
        <p:nvPicPr>
          <p:cNvPr id="103" name="Google Shape;103;ga264c5d9f9_0_48"/>
          <p:cNvPicPr preferRelativeResize="0"/>
          <p:nvPr/>
        </p:nvPicPr>
        <p:blipFill>
          <a:blip r:embed="rId3">
            <a:alphaModFix/>
          </a:blip>
          <a:stretch>
            <a:fillRect/>
          </a:stretch>
        </p:blipFill>
        <p:spPr>
          <a:xfrm>
            <a:off x="2720600" y="2259050"/>
            <a:ext cx="6507224" cy="3742450"/>
          </a:xfrm>
          <a:prstGeom prst="rect">
            <a:avLst/>
          </a:prstGeom>
          <a:noFill/>
          <a:ln>
            <a:noFill/>
          </a:ln>
        </p:spPr>
      </p:pic>
      <p:sp>
        <p:nvSpPr>
          <p:cNvPr id="104" name="Google Shape;104;ga264c5d9f9_0_48"/>
          <p:cNvSpPr/>
          <p:nvPr/>
        </p:nvSpPr>
        <p:spPr>
          <a:xfrm>
            <a:off x="564425" y="1293300"/>
            <a:ext cx="10700400" cy="897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Los algoritmos tradicionales no escalan bien con gran cantidad de datos.</a:t>
            </a:r>
            <a:endParaRPr sz="1800">
              <a:solidFill>
                <a:schemeClr val="lt1"/>
              </a:solidFill>
              <a:latin typeface="Calibri"/>
              <a:ea typeface="Calibri"/>
              <a:cs typeface="Calibri"/>
              <a:sym typeface="Calibri"/>
            </a:endParaRPr>
          </a:p>
          <a:p>
            <a:pPr indent="0" lvl="0" marL="0" marR="0" rtl="0" algn="l">
              <a:spcBef>
                <a:spcPts val="0"/>
              </a:spcBef>
              <a:spcAft>
                <a:spcPts val="0"/>
              </a:spcAft>
              <a:buNone/>
            </a:pPr>
            <a:r>
              <a:rPr lang="es-ES" sz="1800">
                <a:solidFill>
                  <a:schemeClr val="lt1"/>
                </a:solidFill>
                <a:latin typeface="Calibri"/>
                <a:ea typeface="Calibri"/>
                <a:cs typeface="Calibri"/>
                <a:sym typeface="Calibri"/>
              </a:rPr>
              <a:t>Ha crecido exponencialmente la capacidad de cómputo</a:t>
            </a:r>
            <a:endParaRPr sz="1800">
              <a:solidFill>
                <a:schemeClr val="lt1"/>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ga264c5d9f9_0_34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Demo</a:t>
            </a:r>
            <a:endParaRPr>
              <a:solidFill>
                <a:srgbClr val="FF0000"/>
              </a:solidFill>
            </a:endParaRPr>
          </a:p>
        </p:txBody>
      </p:sp>
      <p:sp>
        <p:nvSpPr>
          <p:cNvPr id="373" name="Google Shape;373;ga264c5d9f9_0_340"/>
          <p:cNvSpPr txBox="1"/>
          <p:nvPr/>
        </p:nvSpPr>
        <p:spPr>
          <a:xfrm>
            <a:off x="2105250" y="2854850"/>
            <a:ext cx="8197800" cy="132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ES" u="sng">
                <a:solidFill>
                  <a:schemeClr val="hlink"/>
                </a:solidFill>
                <a:latin typeface="Calibri"/>
                <a:ea typeface="Calibri"/>
                <a:cs typeface="Calibri"/>
                <a:sym typeface="Calibri"/>
                <a:hlinkClick r:id="rId3"/>
              </a:rPr>
              <a:t>https://playground.tensorflow.org/#activation=tanh&amp;batchSize=10&amp;dataset=circle&amp;regDataset=reg-plane&amp;learningRate=0.03&amp;regularizationRate=0&amp;noise=0&amp;networkShape=&amp;seed=0.14894&amp;showTestData=false&amp;discretize=false&amp;percTrainData=50&amp;x=true&amp;y=false&amp;xTimesY=false&amp;xSquared=false&amp;ySquared=false&amp;cosX=false&amp;sinX=false&amp;cosY=false&amp;sinY=false&amp;collectStats=false&amp;problem=classification&amp;initZero=false&amp;hideText=false</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15"/>
          <p:cNvSpPr txBox="1"/>
          <p:nvPr>
            <p:ph type="title"/>
          </p:nvPr>
        </p:nvSpPr>
        <p:spPr>
          <a:xfrm>
            <a:off x="4265295" y="2766218"/>
            <a:ext cx="3661409"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1"/>
              </a:buClr>
              <a:buSzPts val="4400"/>
              <a:buFont typeface="Calibri"/>
              <a:buNone/>
            </a:pPr>
            <a:r>
              <a:rPr lang="es-ES">
                <a:solidFill>
                  <a:schemeClr val="accent1"/>
                </a:solidFill>
              </a:rPr>
              <a:t>Preguntas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Redes Neuronales: tipos de aprendizaje</a:t>
            </a:r>
            <a:endParaRPr>
              <a:solidFill>
                <a:srgbClr val="FF0000"/>
              </a:solidFill>
            </a:endParaRPr>
          </a:p>
        </p:txBody>
      </p:sp>
      <p:sp>
        <p:nvSpPr>
          <p:cNvPr id="111" name="Google Shape;111;p7"/>
          <p:cNvSpPr/>
          <p:nvPr/>
        </p:nvSpPr>
        <p:spPr>
          <a:xfrm>
            <a:off x="838200" y="2785200"/>
            <a:ext cx="4575464" cy="1754326"/>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Calibri"/>
                <a:ea typeface="Calibri"/>
                <a:cs typeface="Calibri"/>
                <a:sym typeface="Calibri"/>
              </a:rPr>
              <a:t>La red neuronal funciona con cualquier tipo de problema: supervisado, no supervisado, por refuerzo, etc.</a:t>
            </a:r>
            <a:endParaRPr/>
          </a:p>
          <a:p>
            <a:pPr indent="-171450" lvl="0" marL="285750" marR="0" rtl="0" algn="l">
              <a:spcBef>
                <a:spcPts val="0"/>
              </a:spcBef>
              <a:spcAft>
                <a:spcPts val="0"/>
              </a:spcAft>
              <a:buClr>
                <a:schemeClr val="lt1"/>
              </a:buClr>
              <a:buSzPts val="1800"/>
              <a:buFont typeface="Arial"/>
              <a:buNone/>
            </a:pPr>
            <a:r>
              <a:t/>
            </a:r>
            <a:endParaRPr b="0" i="0" sz="1800" u="none" cap="none" strike="noStrike">
              <a:solidFill>
                <a:schemeClr val="lt1"/>
              </a:solidFill>
              <a:latin typeface="Calibri"/>
              <a:ea typeface="Calibri"/>
              <a:cs typeface="Calibri"/>
              <a:sym typeface="Calibri"/>
            </a:endParaRPr>
          </a:p>
          <a:p>
            <a:pPr indent="-285750" lvl="0" marL="2857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Calibri"/>
                <a:ea typeface="Calibri"/>
                <a:cs typeface="Calibri"/>
                <a:sym typeface="Calibri"/>
              </a:rPr>
              <a:t>Normalmente se usa para aprendizaje supervisado y por refuerzo.</a:t>
            </a:r>
            <a:endParaRPr/>
          </a:p>
        </p:txBody>
      </p:sp>
      <p:pic>
        <p:nvPicPr>
          <p:cNvPr descr="Aprendizaje Supervisado y No Supervisado - Fernando Sancho Caparrini" id="112" name="Google Shape;112;p7"/>
          <p:cNvPicPr preferRelativeResize="0"/>
          <p:nvPr/>
        </p:nvPicPr>
        <p:blipFill rotWithShape="1">
          <a:blip r:embed="rId3">
            <a:alphaModFix/>
          </a:blip>
          <a:srcRect b="0" l="0" r="0" t="0"/>
          <a:stretch/>
        </p:blipFill>
        <p:spPr>
          <a:xfrm>
            <a:off x="5970872" y="1690688"/>
            <a:ext cx="5734050" cy="3943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a264c5d9f9_0_32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Tensores</a:t>
            </a:r>
            <a:endParaRPr>
              <a:solidFill>
                <a:srgbClr val="FF0000"/>
              </a:solidFill>
            </a:endParaRPr>
          </a:p>
        </p:txBody>
      </p:sp>
      <p:pic>
        <p:nvPicPr>
          <p:cNvPr id="119" name="Google Shape;119;ga264c5d9f9_0_325"/>
          <p:cNvPicPr preferRelativeResize="0"/>
          <p:nvPr/>
        </p:nvPicPr>
        <p:blipFill>
          <a:blip r:embed="rId3">
            <a:alphaModFix/>
          </a:blip>
          <a:stretch>
            <a:fillRect/>
          </a:stretch>
        </p:blipFill>
        <p:spPr>
          <a:xfrm>
            <a:off x="1021600" y="2451650"/>
            <a:ext cx="5734050" cy="2257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a264c5d9f9_0_31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Herramientas</a:t>
            </a:r>
            <a:endParaRPr>
              <a:solidFill>
                <a:srgbClr val="FF0000"/>
              </a:solidFill>
            </a:endParaRPr>
          </a:p>
        </p:txBody>
      </p:sp>
      <p:pic>
        <p:nvPicPr>
          <p:cNvPr id="126" name="Google Shape;126;ga264c5d9f9_0_315"/>
          <p:cNvPicPr preferRelativeResize="0"/>
          <p:nvPr/>
        </p:nvPicPr>
        <p:blipFill>
          <a:blip r:embed="rId3">
            <a:alphaModFix/>
          </a:blip>
          <a:stretch>
            <a:fillRect/>
          </a:stretch>
        </p:blipFill>
        <p:spPr>
          <a:xfrm>
            <a:off x="1169375" y="2295200"/>
            <a:ext cx="3905250" cy="3219450"/>
          </a:xfrm>
          <a:prstGeom prst="rect">
            <a:avLst/>
          </a:prstGeom>
          <a:noFill/>
          <a:ln>
            <a:noFill/>
          </a:ln>
        </p:spPr>
      </p:pic>
      <p:pic>
        <p:nvPicPr>
          <p:cNvPr id="127" name="Google Shape;127;ga264c5d9f9_0_315"/>
          <p:cNvPicPr preferRelativeResize="0"/>
          <p:nvPr/>
        </p:nvPicPr>
        <p:blipFill>
          <a:blip r:embed="rId4">
            <a:alphaModFix/>
          </a:blip>
          <a:stretch>
            <a:fillRect/>
          </a:stretch>
        </p:blipFill>
        <p:spPr>
          <a:xfrm>
            <a:off x="5768100" y="2316476"/>
            <a:ext cx="4133250" cy="2225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a264c5d9f9_0_33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FF0000"/>
              </a:buClr>
              <a:buSzPts val="4400"/>
              <a:buFont typeface="Calibri"/>
              <a:buNone/>
            </a:pPr>
            <a:r>
              <a:rPr lang="es-ES">
                <a:solidFill>
                  <a:srgbClr val="FF0000"/>
                </a:solidFill>
              </a:rPr>
              <a:t>Algunas aplicaciones</a:t>
            </a:r>
            <a:endParaRPr>
              <a:solidFill>
                <a:srgbClr val="FF0000"/>
              </a:solidFill>
            </a:endParaRPr>
          </a:p>
        </p:txBody>
      </p:sp>
      <p:pic>
        <p:nvPicPr>
          <p:cNvPr id="134" name="Google Shape;134;ga264c5d9f9_0_333"/>
          <p:cNvPicPr preferRelativeResize="0"/>
          <p:nvPr/>
        </p:nvPicPr>
        <p:blipFill>
          <a:blip r:embed="rId3">
            <a:alphaModFix/>
          </a:blip>
          <a:stretch>
            <a:fillRect/>
          </a:stretch>
        </p:blipFill>
        <p:spPr>
          <a:xfrm>
            <a:off x="2385225" y="1766363"/>
            <a:ext cx="3436100" cy="2286575"/>
          </a:xfrm>
          <a:prstGeom prst="rect">
            <a:avLst/>
          </a:prstGeom>
          <a:noFill/>
          <a:ln>
            <a:noFill/>
          </a:ln>
        </p:spPr>
      </p:pic>
      <p:pic>
        <p:nvPicPr>
          <p:cNvPr id="135" name="Google Shape;135;ga264c5d9f9_0_333"/>
          <p:cNvPicPr preferRelativeResize="0"/>
          <p:nvPr/>
        </p:nvPicPr>
        <p:blipFill>
          <a:blip r:embed="rId4">
            <a:alphaModFix/>
          </a:blip>
          <a:stretch>
            <a:fillRect/>
          </a:stretch>
        </p:blipFill>
        <p:spPr>
          <a:xfrm>
            <a:off x="7113175" y="1956018"/>
            <a:ext cx="3682400" cy="1907275"/>
          </a:xfrm>
          <a:prstGeom prst="rect">
            <a:avLst/>
          </a:prstGeom>
          <a:noFill/>
          <a:ln>
            <a:noFill/>
          </a:ln>
        </p:spPr>
      </p:pic>
      <p:pic>
        <p:nvPicPr>
          <p:cNvPr id="136" name="Google Shape;136;ga264c5d9f9_0_333"/>
          <p:cNvPicPr preferRelativeResize="0"/>
          <p:nvPr/>
        </p:nvPicPr>
        <p:blipFill>
          <a:blip r:embed="rId5">
            <a:alphaModFix/>
          </a:blip>
          <a:stretch>
            <a:fillRect/>
          </a:stretch>
        </p:blipFill>
        <p:spPr>
          <a:xfrm>
            <a:off x="1180203" y="4454075"/>
            <a:ext cx="3003375" cy="2028250"/>
          </a:xfrm>
          <a:prstGeom prst="rect">
            <a:avLst/>
          </a:prstGeom>
          <a:noFill/>
          <a:ln>
            <a:noFill/>
          </a:ln>
        </p:spPr>
      </p:pic>
      <p:pic>
        <p:nvPicPr>
          <p:cNvPr id="137" name="Google Shape;137;ga264c5d9f9_0_333"/>
          <p:cNvPicPr preferRelativeResize="0"/>
          <p:nvPr/>
        </p:nvPicPr>
        <p:blipFill>
          <a:blip r:embed="rId6">
            <a:alphaModFix/>
          </a:blip>
          <a:stretch>
            <a:fillRect/>
          </a:stretch>
        </p:blipFill>
        <p:spPr>
          <a:xfrm>
            <a:off x="5326906" y="4128475"/>
            <a:ext cx="3116766" cy="1907275"/>
          </a:xfrm>
          <a:prstGeom prst="rect">
            <a:avLst/>
          </a:prstGeom>
          <a:noFill/>
          <a:ln>
            <a:noFill/>
          </a:ln>
        </p:spPr>
      </p:pic>
      <p:sp>
        <p:nvSpPr>
          <p:cNvPr id="138" name="Google Shape;138;ga264c5d9f9_0_333"/>
          <p:cNvSpPr/>
          <p:nvPr/>
        </p:nvSpPr>
        <p:spPr>
          <a:xfrm>
            <a:off x="5383638" y="6124350"/>
            <a:ext cx="3003300" cy="5172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None/>
            </a:pPr>
            <a:r>
              <a:rPr lang="es-ES" sz="1300">
                <a:solidFill>
                  <a:schemeClr val="lt1"/>
                </a:solidFill>
                <a:latin typeface="Calibri"/>
                <a:ea typeface="Calibri"/>
                <a:cs typeface="Calibri"/>
                <a:sym typeface="Calibri"/>
              </a:rPr>
              <a:t>Real time traductor for conference</a:t>
            </a:r>
            <a:endParaRPr sz="1300">
              <a:solidFill>
                <a:schemeClr val="lt1"/>
              </a:solidFill>
              <a:latin typeface="Calibri"/>
              <a:ea typeface="Calibri"/>
              <a:cs typeface="Calibri"/>
              <a:sym typeface="Calibri"/>
            </a:endParaRPr>
          </a:p>
        </p:txBody>
      </p:sp>
      <p:sp>
        <p:nvSpPr>
          <p:cNvPr id="139" name="Google Shape;139;ga264c5d9f9_0_333"/>
          <p:cNvSpPr/>
          <p:nvPr/>
        </p:nvSpPr>
        <p:spPr>
          <a:xfrm>
            <a:off x="8594638" y="5869175"/>
            <a:ext cx="3003300" cy="5172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None/>
            </a:pPr>
            <a:r>
              <a:rPr lang="es-ES" sz="1300" u="sng">
                <a:solidFill>
                  <a:schemeClr val="hlink"/>
                </a:solidFill>
                <a:latin typeface="Calibri"/>
                <a:ea typeface="Calibri"/>
                <a:cs typeface="Calibri"/>
                <a:sym typeface="Calibri"/>
                <a:hlinkClick r:id="rId7"/>
              </a:rPr>
              <a:t>Trailers hechos por una IA</a:t>
            </a:r>
            <a:endParaRPr sz="1300">
              <a:solidFill>
                <a:schemeClr val="l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ad68aded55_0_0"/>
          <p:cNvSpPr txBox="1"/>
          <p:nvPr>
            <p:ph type="title"/>
          </p:nvPr>
        </p:nvSpPr>
        <p:spPr>
          <a:xfrm>
            <a:off x="2276518" y="2330166"/>
            <a:ext cx="7638900" cy="21978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0000"/>
              </a:buClr>
              <a:buSzPts val="4400"/>
              <a:buFont typeface="Calibri"/>
              <a:buNone/>
            </a:pPr>
            <a:r>
              <a:rPr lang="es-ES">
                <a:solidFill>
                  <a:srgbClr val="FF0000"/>
                </a:solidFill>
              </a:rPr>
              <a:t>Neural Networks</a:t>
            </a:r>
            <a:endParaRPr>
              <a:solidFill>
                <a:srgbClr val="FF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ga264c5d9f9_0_23"/>
          <p:cNvPicPr preferRelativeResize="0"/>
          <p:nvPr/>
        </p:nvPicPr>
        <p:blipFill>
          <a:blip r:embed="rId3">
            <a:alphaModFix/>
          </a:blip>
          <a:stretch>
            <a:fillRect/>
          </a:stretch>
        </p:blipFill>
        <p:spPr>
          <a:xfrm>
            <a:off x="821325" y="1190825"/>
            <a:ext cx="3600042" cy="2153075"/>
          </a:xfrm>
          <a:prstGeom prst="rect">
            <a:avLst/>
          </a:prstGeom>
          <a:noFill/>
          <a:ln>
            <a:noFill/>
          </a:ln>
        </p:spPr>
      </p:pic>
      <p:pic>
        <p:nvPicPr>
          <p:cNvPr id="152" name="Google Shape;152;ga264c5d9f9_0_23"/>
          <p:cNvPicPr preferRelativeResize="0"/>
          <p:nvPr/>
        </p:nvPicPr>
        <p:blipFill>
          <a:blip r:embed="rId4">
            <a:alphaModFix/>
          </a:blip>
          <a:stretch>
            <a:fillRect/>
          </a:stretch>
        </p:blipFill>
        <p:spPr>
          <a:xfrm>
            <a:off x="4839475" y="1190825"/>
            <a:ext cx="3235399" cy="2200050"/>
          </a:xfrm>
          <a:prstGeom prst="rect">
            <a:avLst/>
          </a:prstGeom>
          <a:noFill/>
          <a:ln>
            <a:noFill/>
          </a:ln>
        </p:spPr>
      </p:pic>
      <p:pic>
        <p:nvPicPr>
          <p:cNvPr id="153" name="Google Shape;153;ga264c5d9f9_0_23"/>
          <p:cNvPicPr preferRelativeResize="0"/>
          <p:nvPr/>
        </p:nvPicPr>
        <p:blipFill>
          <a:blip r:embed="rId5">
            <a:alphaModFix/>
          </a:blip>
          <a:stretch>
            <a:fillRect/>
          </a:stretch>
        </p:blipFill>
        <p:spPr>
          <a:xfrm>
            <a:off x="821326" y="3702775"/>
            <a:ext cx="3600049" cy="2200050"/>
          </a:xfrm>
          <a:prstGeom prst="rect">
            <a:avLst/>
          </a:prstGeom>
          <a:noFill/>
          <a:ln>
            <a:noFill/>
          </a:ln>
        </p:spPr>
      </p:pic>
      <p:pic>
        <p:nvPicPr>
          <p:cNvPr id="154" name="Google Shape;154;ga264c5d9f9_0_23"/>
          <p:cNvPicPr preferRelativeResize="0"/>
          <p:nvPr/>
        </p:nvPicPr>
        <p:blipFill rotWithShape="1">
          <a:blip r:embed="rId6">
            <a:alphaModFix/>
          </a:blip>
          <a:srcRect b="0" l="0" r="50064" t="0"/>
          <a:stretch/>
        </p:blipFill>
        <p:spPr>
          <a:xfrm>
            <a:off x="9148650" y="1190825"/>
            <a:ext cx="2002393" cy="2200050"/>
          </a:xfrm>
          <a:prstGeom prst="rect">
            <a:avLst/>
          </a:prstGeom>
          <a:noFill/>
          <a:ln>
            <a:noFill/>
          </a:ln>
        </p:spPr>
      </p:pic>
      <p:pic>
        <p:nvPicPr>
          <p:cNvPr id="155" name="Google Shape;155;ga264c5d9f9_0_23"/>
          <p:cNvPicPr preferRelativeResize="0"/>
          <p:nvPr/>
        </p:nvPicPr>
        <p:blipFill>
          <a:blip r:embed="rId7">
            <a:alphaModFix/>
          </a:blip>
          <a:stretch>
            <a:fillRect/>
          </a:stretch>
        </p:blipFill>
        <p:spPr>
          <a:xfrm>
            <a:off x="9148650" y="3749750"/>
            <a:ext cx="2153075" cy="2153075"/>
          </a:xfrm>
          <a:prstGeom prst="rect">
            <a:avLst/>
          </a:prstGeom>
          <a:noFill/>
          <a:ln>
            <a:noFill/>
          </a:ln>
        </p:spPr>
      </p:pic>
      <p:pic>
        <p:nvPicPr>
          <p:cNvPr id="156" name="Google Shape;156;ga264c5d9f9_0_23"/>
          <p:cNvPicPr preferRelativeResize="0"/>
          <p:nvPr/>
        </p:nvPicPr>
        <p:blipFill>
          <a:blip r:embed="rId8">
            <a:alphaModFix/>
          </a:blip>
          <a:stretch>
            <a:fillRect/>
          </a:stretch>
        </p:blipFill>
        <p:spPr>
          <a:xfrm>
            <a:off x="5427100" y="3650650"/>
            <a:ext cx="2254075" cy="22935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1">
      <a:dk1>
        <a:srgbClr val="000000"/>
      </a:dk1>
      <a:lt1>
        <a:srgbClr val="FFFFFF"/>
      </a:lt1>
      <a:dk2>
        <a:srgbClr val="44546A"/>
      </a:dk2>
      <a:lt2>
        <a:srgbClr val="E7E6E6"/>
      </a:lt2>
      <a:accent1>
        <a:srgbClr val="FF0000"/>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2020-05-12T19:48:30Z</dcterms:created>
  <dc:creator>Gabriel VT</dc:creator>
</cp:coreProperties>
</file>